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15" r:id="rId3"/>
    <p:sldId id="294" r:id="rId4"/>
    <p:sldId id="310" r:id="rId5"/>
    <p:sldId id="295" r:id="rId6"/>
    <p:sldId id="306" r:id="rId7"/>
    <p:sldId id="299" r:id="rId8"/>
    <p:sldId id="308" r:id="rId9"/>
    <p:sldId id="300" r:id="rId10"/>
    <p:sldId id="309" r:id="rId11"/>
    <p:sldId id="259" r:id="rId12"/>
    <p:sldId id="288" r:id="rId13"/>
    <p:sldId id="257" r:id="rId14"/>
    <p:sldId id="312" r:id="rId15"/>
    <p:sldId id="314" r:id="rId16"/>
    <p:sldId id="270" r:id="rId17"/>
    <p:sldId id="269" r:id="rId18"/>
  </p:sldIdLst>
  <p:sldSz cx="9144000" cy="5143500" type="screen16x9"/>
  <p:notesSz cx="6858000" cy="9144000"/>
  <p:embeddedFontLst>
    <p:embeddedFont>
      <p:font typeface="Dosis" panose="020B0604020202020204" charset="0"/>
      <p:regular r:id="rId20"/>
      <p:bold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039"/>
    <a:srgbClr val="0DB7C4"/>
    <a:srgbClr val="415665"/>
    <a:srgbClr val="F2474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24C94C4-D8F6-4F5D-86DB-CF666B94BDBC}">
  <a:tblStyle styleId="{524C94C4-D8F6-4F5D-86DB-CF666B94BD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15665"/>
        </a:solidFill>
        <a:ln w="22225">
          <a:solidFill>
            <a:schemeClr val="tx1"/>
          </a:solidFill>
        </a:ln>
        <a:scene3d>
          <a:camera prst="orthographicFront"/>
          <a:lightRig rig="threePt" dir="t"/>
        </a:scene3d>
        <a:sp3d prstMaterial="flat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4638105344953E-4"/>
          <c:y val="0"/>
          <c:w val="0.99916915361894654"/>
          <c:h val="0.787480045505422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15-19 years old</c:v>
                </c:pt>
                <c:pt idx="1">
                  <c:v>20-24 years old</c:v>
                </c:pt>
                <c:pt idx="2">
                  <c:v>25-49 years old</c:v>
                </c:pt>
                <c:pt idx="3">
                  <c:v>&gt;50 years old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409</c:v>
                </c:pt>
                <c:pt idx="1">
                  <c:v>261</c:v>
                </c:pt>
                <c:pt idx="2">
                  <c:v>512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394752"/>
        <c:axId val="44400640"/>
        <c:axId val="0"/>
      </c:bar3DChart>
      <c:catAx>
        <c:axId val="4439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44400640"/>
        <c:crosses val="autoZero"/>
        <c:auto val="1"/>
        <c:lblAlgn val="ctr"/>
        <c:lblOffset val="100"/>
        <c:noMultiLvlLbl val="0"/>
      </c:catAx>
      <c:valAx>
        <c:axId val="4440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3947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03528-8C16-7640-85CD-FC22197A9E2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24F87C-440B-BA4E-BAB3-9A77BB7B702A}">
      <dgm:prSet/>
      <dgm:spPr/>
      <dgm:t>
        <a:bodyPr/>
        <a:lstStyle/>
        <a:p>
          <a:pPr rtl="0"/>
          <a:r>
            <a:rPr lang="en-US" smtClean="0"/>
            <a:t>Community-led Mapping</a:t>
          </a:r>
          <a:endParaRPr lang="en-US"/>
        </a:p>
      </dgm:t>
    </dgm:pt>
    <dgm:pt modelId="{E0B33D9B-6005-744B-8D21-FDCFDE06BD7A}" type="parTrans" cxnId="{EAD5A4D0-150B-854C-8057-202E0E3EB0DE}">
      <dgm:prSet/>
      <dgm:spPr/>
      <dgm:t>
        <a:bodyPr/>
        <a:lstStyle/>
        <a:p>
          <a:endParaRPr lang="en-US"/>
        </a:p>
      </dgm:t>
    </dgm:pt>
    <dgm:pt modelId="{BC32C37D-62B5-F042-B87E-49FB92660E34}" type="sibTrans" cxnId="{EAD5A4D0-150B-854C-8057-202E0E3EB0DE}">
      <dgm:prSet/>
      <dgm:spPr/>
      <dgm:t>
        <a:bodyPr/>
        <a:lstStyle/>
        <a:p>
          <a:endParaRPr lang="en-US"/>
        </a:p>
      </dgm:t>
    </dgm:pt>
    <dgm:pt modelId="{615DBC57-1676-544B-A07F-7FB781603F96}">
      <dgm:prSet/>
      <dgm:spPr/>
      <dgm:t>
        <a:bodyPr/>
        <a:lstStyle/>
        <a:p>
          <a:pPr rtl="0"/>
          <a:r>
            <a:rPr lang="en-US" dirty="0" smtClean="0"/>
            <a:t>Search and find</a:t>
          </a:r>
          <a:endParaRPr lang="en-US" dirty="0"/>
        </a:p>
      </dgm:t>
    </dgm:pt>
    <dgm:pt modelId="{CFB0F28F-4CB5-CE42-ADFE-E031C3E49651}" type="parTrans" cxnId="{A073D46E-6B01-DE4C-A5F5-16B68B40DD8D}">
      <dgm:prSet/>
      <dgm:spPr/>
      <dgm:t>
        <a:bodyPr/>
        <a:lstStyle/>
        <a:p>
          <a:endParaRPr lang="en-US"/>
        </a:p>
      </dgm:t>
    </dgm:pt>
    <dgm:pt modelId="{DB7B6CC9-1A9A-4F48-96DD-76C749273413}" type="sibTrans" cxnId="{A073D46E-6B01-DE4C-A5F5-16B68B40DD8D}">
      <dgm:prSet/>
      <dgm:spPr/>
      <dgm:t>
        <a:bodyPr/>
        <a:lstStyle/>
        <a:p>
          <a:endParaRPr lang="en-US"/>
        </a:p>
      </dgm:t>
    </dgm:pt>
    <dgm:pt modelId="{51620F4B-5F80-EA44-8255-5936ECABFB6D}">
      <dgm:prSet/>
      <dgm:spPr/>
      <dgm:t>
        <a:bodyPr/>
        <a:lstStyle/>
        <a:p>
          <a:pPr rtl="0"/>
          <a:r>
            <a:rPr lang="en-US" dirty="0" smtClean="0"/>
            <a:t>HIV testing</a:t>
          </a:r>
          <a:endParaRPr lang="en-US" dirty="0"/>
        </a:p>
      </dgm:t>
    </dgm:pt>
    <dgm:pt modelId="{C70D9837-F198-684A-AED7-0A1C43938C30}" type="parTrans" cxnId="{70B60210-5B7B-3D4B-8F34-D0802837A951}">
      <dgm:prSet/>
      <dgm:spPr/>
      <dgm:t>
        <a:bodyPr/>
        <a:lstStyle/>
        <a:p>
          <a:endParaRPr lang="en-US"/>
        </a:p>
      </dgm:t>
    </dgm:pt>
    <dgm:pt modelId="{9E69E765-F426-7841-8B7B-009694C1AFE0}" type="sibTrans" cxnId="{70B60210-5B7B-3D4B-8F34-D0802837A951}">
      <dgm:prSet/>
      <dgm:spPr/>
      <dgm:t>
        <a:bodyPr/>
        <a:lstStyle/>
        <a:p>
          <a:endParaRPr lang="en-US"/>
        </a:p>
      </dgm:t>
    </dgm:pt>
    <dgm:pt modelId="{5C0D9743-56E4-9C44-9FF7-9C56F5031072}">
      <dgm:prSet/>
      <dgm:spPr/>
      <dgm:t>
        <a:bodyPr/>
        <a:lstStyle/>
        <a:p>
          <a:pPr rtl="0"/>
          <a:r>
            <a:rPr lang="en-US" dirty="0" smtClean="0"/>
            <a:t>Case Management</a:t>
          </a:r>
          <a:endParaRPr lang="en-US" dirty="0"/>
        </a:p>
      </dgm:t>
    </dgm:pt>
    <dgm:pt modelId="{60C3B823-9D3D-684D-84B0-E2BD673DD2E2}" type="parTrans" cxnId="{830E43AF-E0A9-AE4C-B073-F7D65CC9505D}">
      <dgm:prSet/>
      <dgm:spPr/>
      <dgm:t>
        <a:bodyPr/>
        <a:lstStyle/>
        <a:p>
          <a:endParaRPr lang="en-US"/>
        </a:p>
      </dgm:t>
    </dgm:pt>
    <dgm:pt modelId="{28C395FD-D6AC-8145-B20F-35678256DB21}" type="sibTrans" cxnId="{830E43AF-E0A9-AE4C-B073-F7D65CC9505D}">
      <dgm:prSet/>
      <dgm:spPr/>
      <dgm:t>
        <a:bodyPr/>
        <a:lstStyle/>
        <a:p>
          <a:endParaRPr lang="en-US"/>
        </a:p>
      </dgm:t>
    </dgm:pt>
    <dgm:pt modelId="{59BB68D5-BCAC-5E4D-AFA1-FFE484AD207A}" type="pres">
      <dgm:prSet presAssocID="{8B703528-8C16-7640-85CD-FC22197A9E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BF5D9-2076-FB47-8C35-FDE4071076C8}" type="pres">
      <dgm:prSet presAssocID="{8B703528-8C16-7640-85CD-FC22197A9E2B}" presName="arrow" presStyleLbl="bgShp" presStyleIdx="0" presStyleCnt="1"/>
      <dgm:spPr/>
      <dgm:t>
        <a:bodyPr/>
        <a:lstStyle/>
        <a:p>
          <a:endParaRPr lang="en-US"/>
        </a:p>
      </dgm:t>
    </dgm:pt>
    <dgm:pt modelId="{D3B90D77-78A5-EA49-AAD4-001071A973A6}" type="pres">
      <dgm:prSet presAssocID="{8B703528-8C16-7640-85CD-FC22197A9E2B}" presName="linearProcess" presStyleCnt="0"/>
      <dgm:spPr/>
      <dgm:t>
        <a:bodyPr/>
        <a:lstStyle/>
        <a:p>
          <a:endParaRPr lang="en-US"/>
        </a:p>
      </dgm:t>
    </dgm:pt>
    <dgm:pt modelId="{C1B5579C-E589-1E4C-8328-0E187EF5C3C4}" type="pres">
      <dgm:prSet presAssocID="{E324F87C-440B-BA4E-BAB3-9A77BB7B702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C6B13-F157-B84D-B516-7587EDA324BA}" type="pres">
      <dgm:prSet presAssocID="{BC32C37D-62B5-F042-B87E-49FB92660E34}" presName="sibTrans" presStyleCnt="0"/>
      <dgm:spPr/>
      <dgm:t>
        <a:bodyPr/>
        <a:lstStyle/>
        <a:p>
          <a:endParaRPr lang="en-US"/>
        </a:p>
      </dgm:t>
    </dgm:pt>
    <dgm:pt modelId="{58C8D576-663A-DB49-94C0-43AF59469A84}" type="pres">
      <dgm:prSet presAssocID="{615DBC57-1676-544B-A07F-7FB781603F9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6E913-42F8-F348-B692-BAA80645856C}" type="pres">
      <dgm:prSet presAssocID="{DB7B6CC9-1A9A-4F48-96DD-76C749273413}" presName="sibTrans" presStyleCnt="0"/>
      <dgm:spPr/>
      <dgm:t>
        <a:bodyPr/>
        <a:lstStyle/>
        <a:p>
          <a:endParaRPr lang="en-US"/>
        </a:p>
      </dgm:t>
    </dgm:pt>
    <dgm:pt modelId="{708685BD-3771-5644-B740-CDF122ADD844}" type="pres">
      <dgm:prSet presAssocID="{51620F4B-5F80-EA44-8255-5936ECABFB6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16FB5-FA34-374C-B2AF-CBA0AEDB0E95}" type="pres">
      <dgm:prSet presAssocID="{9E69E765-F426-7841-8B7B-009694C1AFE0}" presName="sibTrans" presStyleCnt="0"/>
      <dgm:spPr/>
      <dgm:t>
        <a:bodyPr/>
        <a:lstStyle/>
        <a:p>
          <a:endParaRPr lang="en-US"/>
        </a:p>
      </dgm:t>
    </dgm:pt>
    <dgm:pt modelId="{4427F6F7-4212-8C43-8DFE-512BE2608F94}" type="pres">
      <dgm:prSet presAssocID="{5C0D9743-56E4-9C44-9FF7-9C56F503107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60210-5B7B-3D4B-8F34-D0802837A951}" srcId="{8B703528-8C16-7640-85CD-FC22197A9E2B}" destId="{51620F4B-5F80-EA44-8255-5936ECABFB6D}" srcOrd="2" destOrd="0" parTransId="{C70D9837-F198-684A-AED7-0A1C43938C30}" sibTransId="{9E69E765-F426-7841-8B7B-009694C1AFE0}"/>
    <dgm:cxn modelId="{050CD599-3AD8-40D8-A1B1-5D1DE4104EAF}" type="presOf" srcId="{8B703528-8C16-7640-85CD-FC22197A9E2B}" destId="{59BB68D5-BCAC-5E4D-AFA1-FFE484AD207A}" srcOrd="0" destOrd="0" presId="urn:microsoft.com/office/officeart/2005/8/layout/hProcess9"/>
    <dgm:cxn modelId="{56A98DCA-70DF-46EB-B331-D4DF47C08B42}" type="presOf" srcId="{615DBC57-1676-544B-A07F-7FB781603F96}" destId="{58C8D576-663A-DB49-94C0-43AF59469A84}" srcOrd="0" destOrd="0" presId="urn:microsoft.com/office/officeart/2005/8/layout/hProcess9"/>
    <dgm:cxn modelId="{A073D46E-6B01-DE4C-A5F5-16B68B40DD8D}" srcId="{8B703528-8C16-7640-85CD-FC22197A9E2B}" destId="{615DBC57-1676-544B-A07F-7FB781603F96}" srcOrd="1" destOrd="0" parTransId="{CFB0F28F-4CB5-CE42-ADFE-E031C3E49651}" sibTransId="{DB7B6CC9-1A9A-4F48-96DD-76C749273413}"/>
    <dgm:cxn modelId="{85295112-95E2-4D98-A3DD-B4B1B62D158B}" type="presOf" srcId="{5C0D9743-56E4-9C44-9FF7-9C56F5031072}" destId="{4427F6F7-4212-8C43-8DFE-512BE2608F94}" srcOrd="0" destOrd="0" presId="urn:microsoft.com/office/officeart/2005/8/layout/hProcess9"/>
    <dgm:cxn modelId="{9EDBCC79-811A-413E-931C-F5BA1B23A1C8}" type="presOf" srcId="{51620F4B-5F80-EA44-8255-5936ECABFB6D}" destId="{708685BD-3771-5644-B740-CDF122ADD844}" srcOrd="0" destOrd="0" presId="urn:microsoft.com/office/officeart/2005/8/layout/hProcess9"/>
    <dgm:cxn modelId="{830E43AF-E0A9-AE4C-B073-F7D65CC9505D}" srcId="{8B703528-8C16-7640-85CD-FC22197A9E2B}" destId="{5C0D9743-56E4-9C44-9FF7-9C56F5031072}" srcOrd="3" destOrd="0" parTransId="{60C3B823-9D3D-684D-84B0-E2BD673DD2E2}" sibTransId="{28C395FD-D6AC-8145-B20F-35678256DB21}"/>
    <dgm:cxn modelId="{EAD5A4D0-150B-854C-8057-202E0E3EB0DE}" srcId="{8B703528-8C16-7640-85CD-FC22197A9E2B}" destId="{E324F87C-440B-BA4E-BAB3-9A77BB7B702A}" srcOrd="0" destOrd="0" parTransId="{E0B33D9B-6005-744B-8D21-FDCFDE06BD7A}" sibTransId="{BC32C37D-62B5-F042-B87E-49FB92660E34}"/>
    <dgm:cxn modelId="{6AF3FD55-A624-4616-8D43-DEA422F70334}" type="presOf" srcId="{E324F87C-440B-BA4E-BAB3-9A77BB7B702A}" destId="{C1B5579C-E589-1E4C-8328-0E187EF5C3C4}" srcOrd="0" destOrd="0" presId="urn:microsoft.com/office/officeart/2005/8/layout/hProcess9"/>
    <dgm:cxn modelId="{FA0F3B0F-3612-46F5-AEFB-B2CA63788C4B}" type="presParOf" srcId="{59BB68D5-BCAC-5E4D-AFA1-FFE484AD207A}" destId="{39ABF5D9-2076-FB47-8C35-FDE4071076C8}" srcOrd="0" destOrd="0" presId="urn:microsoft.com/office/officeart/2005/8/layout/hProcess9"/>
    <dgm:cxn modelId="{4784560F-D5E7-4E65-B3A5-DD93425C2C0C}" type="presParOf" srcId="{59BB68D5-BCAC-5E4D-AFA1-FFE484AD207A}" destId="{D3B90D77-78A5-EA49-AAD4-001071A973A6}" srcOrd="1" destOrd="0" presId="urn:microsoft.com/office/officeart/2005/8/layout/hProcess9"/>
    <dgm:cxn modelId="{68424F49-382D-4814-AB5A-09692A98672D}" type="presParOf" srcId="{D3B90D77-78A5-EA49-AAD4-001071A973A6}" destId="{C1B5579C-E589-1E4C-8328-0E187EF5C3C4}" srcOrd="0" destOrd="0" presId="urn:microsoft.com/office/officeart/2005/8/layout/hProcess9"/>
    <dgm:cxn modelId="{89873400-E49D-46EE-A052-2465DDA14774}" type="presParOf" srcId="{D3B90D77-78A5-EA49-AAD4-001071A973A6}" destId="{842C6B13-F157-B84D-B516-7587EDA324BA}" srcOrd="1" destOrd="0" presId="urn:microsoft.com/office/officeart/2005/8/layout/hProcess9"/>
    <dgm:cxn modelId="{7B495863-CB74-4E76-953B-FAEFB860F30A}" type="presParOf" srcId="{D3B90D77-78A5-EA49-AAD4-001071A973A6}" destId="{58C8D576-663A-DB49-94C0-43AF59469A84}" srcOrd="2" destOrd="0" presId="urn:microsoft.com/office/officeart/2005/8/layout/hProcess9"/>
    <dgm:cxn modelId="{4B5150BB-9478-4379-A6C8-9DA7AB8B5CF5}" type="presParOf" srcId="{D3B90D77-78A5-EA49-AAD4-001071A973A6}" destId="{88E6E913-42F8-F348-B692-BAA80645856C}" srcOrd="3" destOrd="0" presId="urn:microsoft.com/office/officeart/2005/8/layout/hProcess9"/>
    <dgm:cxn modelId="{3E9E229E-A971-45B7-AB60-54EDC315B642}" type="presParOf" srcId="{D3B90D77-78A5-EA49-AAD4-001071A973A6}" destId="{708685BD-3771-5644-B740-CDF122ADD844}" srcOrd="4" destOrd="0" presId="urn:microsoft.com/office/officeart/2005/8/layout/hProcess9"/>
    <dgm:cxn modelId="{7DC15C50-308B-4835-B963-E787E44D1FC7}" type="presParOf" srcId="{D3B90D77-78A5-EA49-AAD4-001071A973A6}" destId="{6BF16FB5-FA34-374C-B2AF-CBA0AEDB0E95}" srcOrd="5" destOrd="0" presId="urn:microsoft.com/office/officeart/2005/8/layout/hProcess9"/>
    <dgm:cxn modelId="{2E2122F3-FE53-4428-A10F-7BB57B90877E}" type="presParOf" srcId="{D3B90D77-78A5-EA49-AAD4-001071A973A6}" destId="{4427F6F7-4212-8C43-8DFE-512BE2608F9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BF5D9-2076-FB47-8C35-FDE4071076C8}">
      <dsp:nvSpPr>
        <dsp:cNvPr id="0" name=""/>
        <dsp:cNvSpPr/>
      </dsp:nvSpPr>
      <dsp:spPr>
        <a:xfrm>
          <a:off x="540485" y="0"/>
          <a:ext cx="6125508" cy="24208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5579C-E589-1E4C-8328-0E187EF5C3C4}">
      <dsp:nvSpPr>
        <dsp:cNvPr id="0" name=""/>
        <dsp:cNvSpPr/>
      </dsp:nvSpPr>
      <dsp:spPr>
        <a:xfrm>
          <a:off x="3606" y="726258"/>
          <a:ext cx="1734763" cy="9683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Community-led Mapping</a:t>
          </a:r>
          <a:endParaRPr lang="en-US" sz="2000" kern="1200"/>
        </a:p>
      </dsp:txBody>
      <dsp:txXfrm>
        <a:off x="50877" y="773529"/>
        <a:ext cx="1640221" cy="873803"/>
      </dsp:txXfrm>
    </dsp:sp>
    <dsp:sp modelId="{58C8D576-663A-DB49-94C0-43AF59469A84}">
      <dsp:nvSpPr>
        <dsp:cNvPr id="0" name=""/>
        <dsp:cNvSpPr/>
      </dsp:nvSpPr>
      <dsp:spPr>
        <a:xfrm>
          <a:off x="1825107" y="726258"/>
          <a:ext cx="1734763" cy="968345"/>
        </a:xfrm>
        <a:prstGeom prst="roundRect">
          <a:avLst/>
        </a:prstGeom>
        <a:solidFill>
          <a:schemeClr val="accent3">
            <a:hueOff val="2213009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 and find</a:t>
          </a:r>
          <a:endParaRPr lang="en-US" sz="2000" kern="1200" dirty="0"/>
        </a:p>
      </dsp:txBody>
      <dsp:txXfrm>
        <a:off x="1872378" y="773529"/>
        <a:ext cx="1640221" cy="873803"/>
      </dsp:txXfrm>
    </dsp:sp>
    <dsp:sp modelId="{708685BD-3771-5644-B740-CDF122ADD844}">
      <dsp:nvSpPr>
        <dsp:cNvPr id="0" name=""/>
        <dsp:cNvSpPr/>
      </dsp:nvSpPr>
      <dsp:spPr>
        <a:xfrm>
          <a:off x="3646609" y="726258"/>
          <a:ext cx="1734763" cy="968345"/>
        </a:xfrm>
        <a:prstGeom prst="roundRect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HIV testing</a:t>
          </a:r>
          <a:endParaRPr lang="en-US" sz="2000" kern="1200" dirty="0"/>
        </a:p>
      </dsp:txBody>
      <dsp:txXfrm>
        <a:off x="3693880" y="773529"/>
        <a:ext cx="1640221" cy="873803"/>
      </dsp:txXfrm>
    </dsp:sp>
    <dsp:sp modelId="{4427F6F7-4212-8C43-8DFE-512BE2608F94}">
      <dsp:nvSpPr>
        <dsp:cNvPr id="0" name=""/>
        <dsp:cNvSpPr/>
      </dsp:nvSpPr>
      <dsp:spPr>
        <a:xfrm>
          <a:off x="5468110" y="726258"/>
          <a:ext cx="1734763" cy="968345"/>
        </a:xfrm>
        <a:prstGeom prst="roundRect">
          <a:avLst/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Case Management</a:t>
          </a:r>
          <a:endParaRPr lang="en-US" sz="2000" kern="1200" dirty="0"/>
        </a:p>
      </dsp:txBody>
      <dsp:txXfrm>
        <a:off x="5515381" y="773529"/>
        <a:ext cx="1640221" cy="87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961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1100" dirty="0" smtClean="0"/>
              <a:t>Retention to treatment is an issue in Indonesia, including in DKI Jakarta Province. </a:t>
            </a:r>
            <a:r>
              <a:rPr lang="en-US" sz="1100" b="1" dirty="0" smtClean="0">
                <a:solidFill>
                  <a:srgbClr val="0DB7C4"/>
                </a:solidFill>
              </a:rPr>
              <a:t>Only 50% of those who initiated treatment are currently on treatment </a:t>
            </a:r>
            <a:r>
              <a:rPr lang="en-US" sz="1100" dirty="0" smtClean="0"/>
              <a:t>(March, 2018).</a:t>
            </a:r>
          </a:p>
          <a:p>
            <a:pPr lvl="0" algn="just"/>
            <a:r>
              <a:rPr lang="en-US" sz="1100" dirty="0" err="1" smtClean="0"/>
              <a:t>Puskesmas</a:t>
            </a:r>
            <a:r>
              <a:rPr lang="en-US" sz="1100" dirty="0" smtClean="0"/>
              <a:t> </a:t>
            </a:r>
            <a:r>
              <a:rPr lang="en-US" sz="1100" dirty="0" err="1" smtClean="0"/>
              <a:t>Jatinegara</a:t>
            </a:r>
            <a:r>
              <a:rPr lang="en-US" sz="1100" dirty="0" smtClean="0"/>
              <a:t>, one of DKI Jakarta District Primary Health Care that provided HIV services since 2014, has a similar retention rate.</a:t>
            </a:r>
          </a:p>
          <a:p>
            <a:pPr lvl="0" algn="just"/>
            <a:r>
              <a:rPr lang="en-US" sz="1100" dirty="0" smtClean="0"/>
              <a:t>Strong family bonding is an Indonesian culture, and hence, intervention to involve family to serve as treatment supporter is considered suitable to improve retention.</a:t>
            </a:r>
          </a:p>
          <a:p>
            <a:pPr lvl="0" algn="just"/>
            <a:r>
              <a:rPr lang="en-US" sz="1100" dirty="0" smtClean="0"/>
              <a:t>Those who are diagnosed positives were encouraged to disclose and notify partners through self-referral or dual referral. Partners are provided with HIV information and encouraged to provide support. Those who do not have partners are encouraged to bring the family for counseling.</a:t>
            </a:r>
          </a:p>
          <a:p>
            <a:pPr lvl="0" algn="just"/>
            <a:r>
              <a:rPr lang="en-US" sz="1100" dirty="0" smtClean="0"/>
              <a:t>From November 2017 - June 2018, all PLHIV on treatment with no treatment supporter are ensured to have one either from NGO or family member; while newly registered PLHIV are encouraged to notify partners and disclose to family. In June 2018, among 121 PLHIV on treatment, 79 patients (65%) have notified their partners, 71 partners (90%) have been tested, and 35 partners are positives (49%). Of 121 PLHIV on ART, 86% of them has treatment supporter from family. </a:t>
            </a:r>
          </a:p>
          <a:p>
            <a:pPr lvl="0" algn="just"/>
            <a:r>
              <a:rPr lang="en-US" sz="1100" dirty="0" smtClean="0"/>
              <a:t>Treatment supporter might be contributing to PLHIV who are still on treatment in the </a:t>
            </a:r>
            <a:r>
              <a:rPr lang="en-US" sz="1100" dirty="0" err="1" smtClean="0"/>
              <a:t>Puskesmas</a:t>
            </a:r>
            <a:r>
              <a:rPr lang="en-US" sz="1100" dirty="0" smtClean="0"/>
              <a:t>. </a:t>
            </a:r>
          </a:p>
          <a:p>
            <a:pPr lvl="0" algn="just"/>
            <a:r>
              <a:rPr lang="en-US" sz="1100" dirty="0" smtClean="0"/>
              <a:t>High yield of HIV positive from partners urges “Intensive Partner Notification” to be implemented at healthcare facilities.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1100" dirty="0" smtClean="0"/>
              <a:t>Retention to treatment is an issue in Indonesia, including in DKI Jakarta Province. </a:t>
            </a:r>
            <a:r>
              <a:rPr lang="en-US" sz="1100" b="1" dirty="0" smtClean="0">
                <a:solidFill>
                  <a:srgbClr val="0DB7C4"/>
                </a:solidFill>
              </a:rPr>
              <a:t>Only 50% of those who initiated treatment are currently on treatment </a:t>
            </a:r>
            <a:r>
              <a:rPr lang="en-US" sz="1100" dirty="0" smtClean="0"/>
              <a:t>(March, 2018).</a:t>
            </a:r>
          </a:p>
          <a:p>
            <a:pPr lvl="0" algn="just"/>
            <a:r>
              <a:rPr lang="en-US" sz="1100" dirty="0" err="1" smtClean="0"/>
              <a:t>Puskesmas</a:t>
            </a:r>
            <a:r>
              <a:rPr lang="en-US" sz="1100" dirty="0" smtClean="0"/>
              <a:t> </a:t>
            </a:r>
            <a:r>
              <a:rPr lang="en-US" sz="1100" dirty="0" err="1" smtClean="0"/>
              <a:t>Jatinegara</a:t>
            </a:r>
            <a:r>
              <a:rPr lang="en-US" sz="1100" dirty="0" smtClean="0"/>
              <a:t>, one of DKI Jakarta District Primary Health Care that provided HIV services since 2014, has a similar retention rate.</a:t>
            </a:r>
          </a:p>
          <a:p>
            <a:pPr lvl="0" algn="just"/>
            <a:r>
              <a:rPr lang="en-US" sz="1100" dirty="0" smtClean="0"/>
              <a:t>Strong family bonding is an Indonesian culture, and hence, intervention to involve family to serve as treatment supporter is considered suitable to improve retention.</a:t>
            </a:r>
          </a:p>
          <a:p>
            <a:pPr lvl="0" algn="just"/>
            <a:r>
              <a:rPr lang="en-US" sz="1100" dirty="0" smtClean="0"/>
              <a:t>Those who are diagnosed positives were encouraged to disclose and notify partners through self-referral or dual referral. Partners are provided with HIV information and encouraged to provide support. Those who do not have partners are encouraged to bring the family for counseling.</a:t>
            </a:r>
          </a:p>
          <a:p>
            <a:pPr lvl="0" algn="just"/>
            <a:r>
              <a:rPr lang="en-US" sz="1100" dirty="0" smtClean="0"/>
              <a:t>From November 2017 - June 2018, all PLHIV on treatment with no treatment supporter are ensured to have one either from NGO or family member; while newly registered PLHIV are encouraged to notify partners and disclose to family. In June 2018, among 121 PLHIV on treatment, 79 patients (65%) have notified their partners, 71 partners (90%) have been tested, and 35 partners are positives (49%). Of 121 PLHIV on ART, 86% of them has treatment supporter from family. </a:t>
            </a:r>
          </a:p>
          <a:p>
            <a:pPr lvl="0" algn="just"/>
            <a:r>
              <a:rPr lang="en-US" sz="1100" dirty="0" smtClean="0"/>
              <a:t>Treatment supporter might be contributing to PLHIV who are still on treatment in the </a:t>
            </a:r>
            <a:r>
              <a:rPr lang="en-US" sz="1100" dirty="0" err="1" smtClean="0"/>
              <a:t>Puskesmas</a:t>
            </a:r>
            <a:r>
              <a:rPr lang="en-US" sz="1100" dirty="0" smtClean="0"/>
              <a:t>. </a:t>
            </a:r>
          </a:p>
          <a:p>
            <a:pPr lvl="0" algn="just"/>
            <a:r>
              <a:rPr lang="en-US" sz="1100" dirty="0" smtClean="0"/>
              <a:t>High yield of HIV positive from partners urges “Intensive Partner Notification” to be implemented at healthcare facilities. 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197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88" y="1563638"/>
            <a:ext cx="3167592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42420" y="1635646"/>
            <a:ext cx="5741748" cy="1512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 smtClean="0"/>
              <a:t>Innovations</a:t>
            </a:r>
            <a:r>
              <a:rPr lang="en-US" sz="4800" dirty="0" smtClean="0"/>
              <a:t> to </a:t>
            </a:r>
            <a:br>
              <a:rPr lang="en-US" sz="4800" dirty="0" smtClean="0"/>
            </a:br>
            <a:r>
              <a:rPr lang="en-US" sz="4800" dirty="0" smtClean="0"/>
              <a:t>Fast-Tracking the HIV Response in Indonesia</a:t>
            </a:r>
            <a:endParaRPr sz="3200" dirty="0"/>
          </a:p>
        </p:txBody>
      </p:sp>
      <p:sp>
        <p:nvSpPr>
          <p:cNvPr id="6" name="Shape 91"/>
          <p:cNvSpPr txBox="1">
            <a:spLocks/>
          </p:cNvSpPr>
          <p:nvPr/>
        </p:nvSpPr>
        <p:spPr>
          <a:xfrm>
            <a:off x="539552" y="4083918"/>
            <a:ext cx="8532440" cy="825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endParaRPr lang="en-US" sz="1800" dirty="0">
              <a:latin typeface="Source Sans Pro" panose="020B0604020202020204" charset="0"/>
            </a:endParaRPr>
          </a:p>
        </p:txBody>
      </p:sp>
      <p:sp>
        <p:nvSpPr>
          <p:cNvPr id="8" name="Shape 91"/>
          <p:cNvSpPr txBox="1">
            <a:spLocks/>
          </p:cNvSpPr>
          <p:nvPr/>
        </p:nvSpPr>
        <p:spPr>
          <a:xfrm>
            <a:off x="455556" y="3978608"/>
            <a:ext cx="7356803" cy="753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i="1" dirty="0" smtClean="0">
                <a:solidFill>
                  <a:srgbClr val="0DB7C4"/>
                </a:solidFill>
                <a:latin typeface="Source Sans Pro" panose="020B0604020202020204" charset="0"/>
              </a:rPr>
              <a:t>Session 2 – Monday, 23 July 2018, 10.55-12.15</a:t>
            </a:r>
            <a:endParaRPr lang="en-US" sz="1200" i="1" dirty="0">
              <a:solidFill>
                <a:srgbClr val="0DB7C4"/>
              </a:solidFill>
              <a:latin typeface="Source Sans Pro" panose="020B0604020202020204" charset="0"/>
            </a:endParaRPr>
          </a:p>
        </p:txBody>
      </p:sp>
      <p:pic>
        <p:nvPicPr>
          <p:cNvPr id="1026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0"/>
            <a:ext cx="7688015" cy="707952"/>
          </a:xfrm>
        </p:spPr>
        <p:txBody>
          <a:bodyPr/>
          <a:lstStyle/>
          <a:p>
            <a:r>
              <a:rPr lang="en-US" sz="2800" b="1" dirty="0"/>
              <a:t>A NEW APPROACH TO HIV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lang="en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744987"/>
              </p:ext>
            </p:extLst>
          </p:nvPr>
        </p:nvGraphicFramePr>
        <p:xfrm>
          <a:off x="1187624" y="825836"/>
          <a:ext cx="7206480" cy="242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Up Arrow Callout 5"/>
          <p:cNvSpPr/>
          <p:nvPr/>
        </p:nvSpPr>
        <p:spPr>
          <a:xfrm>
            <a:off x="2915816" y="2712989"/>
            <a:ext cx="1817315" cy="193985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Search for clusters of </a:t>
            </a:r>
            <a:r>
              <a:rPr lang="en-US" b="1" dirty="0"/>
              <a:t>undiagnosed HIV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4885928" y="2698044"/>
            <a:ext cx="1702296" cy="194699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Accompany to test for HIV and be there for the result</a:t>
            </a:r>
            <a:endParaRPr lang="en-US" b="1" dirty="0"/>
          </a:p>
        </p:txBody>
      </p:sp>
      <p:sp>
        <p:nvSpPr>
          <p:cNvPr id="8" name="Up Arrow Callout 7"/>
          <p:cNvSpPr/>
          <p:nvPr/>
        </p:nvSpPr>
        <p:spPr>
          <a:xfrm>
            <a:off x="6732240" y="2712989"/>
            <a:ext cx="1728192" cy="194699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Accompany to hospitals, provide counseling, starting treatment, solve problems</a:t>
            </a:r>
            <a:endParaRPr lang="en-US" b="1" dirty="0"/>
          </a:p>
        </p:txBody>
      </p:sp>
      <p:sp>
        <p:nvSpPr>
          <p:cNvPr id="9" name="Up Arrow Callout 8"/>
          <p:cNvSpPr/>
          <p:nvPr/>
        </p:nvSpPr>
        <p:spPr>
          <a:xfrm>
            <a:off x="1043608" y="2712989"/>
            <a:ext cx="1774304" cy="194342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Contexts:  After brothels/</a:t>
            </a:r>
          </a:p>
          <a:p>
            <a:pPr algn="ctr"/>
            <a:r>
              <a:rPr lang="en-US" dirty="0" smtClean="0"/>
              <a:t>localizations closure &gt;&gt; new hotspots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8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11560" y="1779662"/>
            <a:ext cx="8062664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Partner-Family </a:t>
            </a:r>
            <a:r>
              <a:rPr lang="en-US" dirty="0"/>
              <a:t>ART Supporter: Initiative that Paved The Way for Partner Notification Strategy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43920" y="3075806"/>
            <a:ext cx="7816512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b="1" i="1" dirty="0" smtClean="0"/>
              <a:t>Dr. </a:t>
            </a:r>
            <a:r>
              <a:rPr lang="en-US" sz="2400" b="1" i="1" dirty="0" err="1"/>
              <a:t>Linna</a:t>
            </a:r>
            <a:r>
              <a:rPr lang="en-US" sz="2400" b="1" i="1" dirty="0"/>
              <a:t> </a:t>
            </a:r>
            <a:r>
              <a:rPr lang="en-US" sz="2400" b="1" i="1" dirty="0" err="1"/>
              <a:t>Juniar</a:t>
            </a:r>
            <a:r>
              <a:rPr lang="en-US" sz="2400" i="1" dirty="0"/>
              <a:t>, Primary Health Care </a:t>
            </a:r>
            <a:r>
              <a:rPr lang="en-US" sz="2400" i="1" dirty="0" smtClean="0"/>
              <a:t>Centre (</a:t>
            </a:r>
            <a:r>
              <a:rPr lang="en-US" sz="2400" i="1" dirty="0" err="1" smtClean="0"/>
              <a:t>Puskesmas</a:t>
            </a:r>
            <a:r>
              <a:rPr lang="en-US" sz="2400" i="1" dirty="0"/>
              <a:t>) </a:t>
            </a:r>
            <a:r>
              <a:rPr lang="en-US" sz="2400" i="1" dirty="0" err="1"/>
              <a:t>Jatinegara</a:t>
            </a:r>
            <a:r>
              <a:rPr lang="en-US" sz="2400" i="1" dirty="0"/>
              <a:t>, </a:t>
            </a:r>
            <a:r>
              <a:rPr lang="en-US" sz="2400" i="1" dirty="0" smtClean="0"/>
              <a:t>Jakarta</a:t>
            </a:r>
            <a:r>
              <a:rPr lang="en-US" sz="2400" i="1" dirty="0"/>
              <a:t>, Indonesia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5</a:t>
            </a:r>
            <a:endParaRPr dirty="0"/>
          </a:p>
        </p:txBody>
      </p:sp>
      <p:pic>
        <p:nvPicPr>
          <p:cNvPr id="5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899592" y="3500182"/>
            <a:ext cx="517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b="1" dirty="0" smtClean="0"/>
              <a:t>Only 50%</a:t>
            </a:r>
            <a:r>
              <a:rPr lang="en-US" sz="4000" dirty="0" smtClean="0">
                <a:solidFill>
                  <a:srgbClr val="415665"/>
                </a:solidFill>
              </a:rPr>
              <a:t> </a:t>
            </a:r>
            <a:r>
              <a:rPr lang="en-US" sz="4000" dirty="0">
                <a:solidFill>
                  <a:srgbClr val="415665"/>
                </a:solidFill>
              </a:rPr>
              <a:t>of those who initiated treatment are currently on treatment in DKI Jakarta Province, including </a:t>
            </a:r>
            <a:r>
              <a:rPr lang="en-US" sz="4000" dirty="0" smtClean="0">
                <a:solidFill>
                  <a:srgbClr val="415665"/>
                </a:solidFill>
              </a:rPr>
              <a:t>in </a:t>
            </a:r>
            <a:r>
              <a:rPr lang="en-US" sz="4000" dirty="0" err="1" smtClean="0">
                <a:solidFill>
                  <a:srgbClr val="415665"/>
                </a:solidFill>
              </a:rPr>
              <a:t>Puskesmas</a:t>
            </a:r>
            <a:r>
              <a:rPr lang="en-US" sz="4000" dirty="0" smtClean="0">
                <a:solidFill>
                  <a:srgbClr val="415665"/>
                </a:solidFill>
              </a:rPr>
              <a:t> </a:t>
            </a:r>
            <a:r>
              <a:rPr lang="en-US" sz="4000" dirty="0" err="1" smtClean="0">
                <a:solidFill>
                  <a:srgbClr val="415665"/>
                </a:solidFill>
              </a:rPr>
              <a:t>Jatinegara</a:t>
            </a:r>
            <a:r>
              <a:rPr lang="en-US" sz="4000" dirty="0" smtClean="0">
                <a:solidFill>
                  <a:srgbClr val="415665"/>
                </a:solidFill>
              </a:rPr>
              <a:t/>
            </a:r>
            <a:br>
              <a:rPr lang="en-US" sz="4000" dirty="0" smtClean="0">
                <a:solidFill>
                  <a:srgbClr val="415665"/>
                </a:solidFill>
              </a:rPr>
            </a:br>
            <a:r>
              <a:rPr lang="en-US" sz="1800" dirty="0" smtClean="0">
                <a:solidFill>
                  <a:srgbClr val="415665"/>
                </a:solidFill>
              </a:rPr>
              <a:t>(</a:t>
            </a:r>
            <a:r>
              <a:rPr lang="en-US" sz="1800" dirty="0">
                <a:solidFill>
                  <a:srgbClr val="415665"/>
                </a:solidFill>
              </a:rPr>
              <a:t>March, 2018</a:t>
            </a:r>
            <a:r>
              <a:rPr lang="en-US" sz="1800" dirty="0" smtClean="0">
                <a:solidFill>
                  <a:srgbClr val="415665"/>
                </a:solidFill>
              </a:rPr>
              <a:t>)</a:t>
            </a:r>
            <a:endParaRPr lang="en-US" sz="1800" dirty="0">
              <a:solidFill>
                <a:srgbClr val="415665"/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5</a:t>
            </a:r>
            <a:endParaRPr dirty="0"/>
          </a:p>
        </p:txBody>
      </p:sp>
      <p:grpSp>
        <p:nvGrpSpPr>
          <p:cNvPr id="132" name="Shape 132"/>
          <p:cNvGrpSpPr/>
          <p:nvPr/>
        </p:nvGrpSpPr>
        <p:grpSpPr>
          <a:xfrm>
            <a:off x="6228674" y="417731"/>
            <a:ext cx="2120985" cy="4361089"/>
            <a:chOff x="5160100" y="1609475"/>
            <a:chExt cx="975300" cy="2005375"/>
          </a:xfrm>
        </p:grpSpPr>
        <p:sp>
          <p:nvSpPr>
            <p:cNvPr id="133" name="Shape 133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0" t="0" r="0" b="0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Shape 135"/>
          <p:cNvSpPr/>
          <p:nvPr/>
        </p:nvSpPr>
        <p:spPr>
          <a:xfrm rot="4499367">
            <a:off x="7747457" y="360028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DB7C4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 rot="2700000">
            <a:off x="5960306" y="1072527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 rot="-2700000" flipH="1">
            <a:off x="7667081" y="3007202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Shape 156"/>
          <p:cNvSpPr/>
          <p:nvPr/>
        </p:nvSpPr>
        <p:spPr>
          <a:xfrm>
            <a:off x="7390350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Y:\COMMS DATABASE\Intl AIDS Conf Amsterdam 2018\images\medicin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19" y="505810"/>
            <a:ext cx="573021" cy="5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39552" y="627534"/>
            <a:ext cx="8460432" cy="4680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just">
              <a:buNone/>
            </a:pPr>
            <a:endParaRPr lang="en-US" sz="1800" dirty="0" smtClean="0"/>
          </a:p>
          <a:p>
            <a:pPr lvl="1" algn="just"/>
            <a:endParaRPr lang="en-US" sz="1400" dirty="0" smtClean="0"/>
          </a:p>
          <a:p>
            <a:pPr marL="558800" lvl="1" indent="0" algn="just">
              <a:buNone/>
            </a:pPr>
            <a:endParaRPr lang="en-US" sz="1400" i="1" dirty="0"/>
          </a:p>
          <a:p>
            <a:pPr marL="558800" lvl="1" indent="0" algn="just">
              <a:buNone/>
            </a:pPr>
            <a:endParaRPr lang="en-US" sz="1400" i="1" dirty="0" smtClean="0"/>
          </a:p>
          <a:p>
            <a:pPr marL="558800" lvl="1" indent="0" algn="just">
              <a:buNone/>
            </a:pPr>
            <a:endParaRPr lang="en-US" sz="1400" i="1" dirty="0"/>
          </a:p>
          <a:p>
            <a:pPr marL="558800" lvl="1" indent="0" algn="just">
              <a:buNone/>
            </a:pPr>
            <a:endParaRPr lang="en-US" sz="1400" i="1" dirty="0" smtClean="0"/>
          </a:p>
          <a:p>
            <a:pPr marL="558800" lvl="1" indent="0" algn="just">
              <a:buNone/>
            </a:pPr>
            <a:endParaRPr lang="en-US" sz="1400" i="1" dirty="0"/>
          </a:p>
          <a:p>
            <a:pPr marL="558800" lvl="1" indent="0" algn="just">
              <a:buNone/>
            </a:pPr>
            <a:endParaRPr lang="en-US" sz="1400" i="1" dirty="0" smtClean="0"/>
          </a:p>
          <a:p>
            <a:pPr marL="558800" lvl="1" indent="0" algn="just">
              <a:buNone/>
            </a:pPr>
            <a:endParaRPr lang="en-US" sz="1400" i="1" dirty="0" smtClean="0"/>
          </a:p>
          <a:p>
            <a:pPr marL="558800" lvl="1" indent="0" algn="just">
              <a:buNone/>
            </a:pPr>
            <a:endParaRPr lang="en-US" sz="1400" i="1" dirty="0"/>
          </a:p>
          <a:p>
            <a:pPr algn="just"/>
            <a:r>
              <a:rPr lang="en-US" sz="1600" b="1" dirty="0">
                <a:solidFill>
                  <a:srgbClr val="0DB7C4"/>
                </a:solidFill>
              </a:rPr>
              <a:t>All PLHIV with no treatment supporter </a:t>
            </a:r>
            <a:r>
              <a:rPr lang="en-US" sz="1600" dirty="0"/>
              <a:t>are ensured to have one either from NGO or family member; </a:t>
            </a:r>
            <a:r>
              <a:rPr lang="en-US" sz="1600" b="1" dirty="0">
                <a:solidFill>
                  <a:srgbClr val="0DB7C4"/>
                </a:solidFill>
              </a:rPr>
              <a:t>newly registered PLHIV </a:t>
            </a:r>
            <a:r>
              <a:rPr lang="en-US" sz="1600" dirty="0"/>
              <a:t>are encouraged to notify </a:t>
            </a:r>
            <a:r>
              <a:rPr lang="en-US" sz="1600" dirty="0" smtClean="0"/>
              <a:t>partners</a:t>
            </a:r>
          </a:p>
          <a:p>
            <a:pPr algn="just"/>
            <a:endParaRPr lang="en-US" sz="1600" dirty="0"/>
          </a:p>
          <a:p>
            <a:pPr lvl="0" algn="just"/>
            <a:r>
              <a:rPr lang="en-US" sz="1600" dirty="0" smtClean="0"/>
              <a:t>High </a:t>
            </a:r>
            <a:r>
              <a:rPr lang="en-US" sz="1600" dirty="0"/>
              <a:t>yield of HIV positive from partners urges </a:t>
            </a:r>
            <a:r>
              <a:rPr lang="en-US" sz="1600" b="1" dirty="0">
                <a:solidFill>
                  <a:srgbClr val="0DB7C4"/>
                </a:solidFill>
              </a:rPr>
              <a:t>“Intensive Partner Notification”</a:t>
            </a:r>
            <a:r>
              <a:rPr lang="en-US" sz="1600" dirty="0"/>
              <a:t> to be implemented at healthcare </a:t>
            </a:r>
            <a:r>
              <a:rPr lang="en-US" sz="1600" dirty="0" smtClean="0"/>
              <a:t>facilities</a:t>
            </a:r>
            <a:endParaRPr sz="1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755576" y="771550"/>
            <a:ext cx="4320480" cy="1584175"/>
            <a:chOff x="1123231" y="1644124"/>
            <a:chExt cx="6558576" cy="2539801"/>
          </a:xfrm>
        </p:grpSpPr>
        <p:sp>
          <p:nvSpPr>
            <p:cNvPr id="5" name="Shape 219"/>
            <p:cNvSpPr/>
            <p:nvPr/>
          </p:nvSpPr>
          <p:spPr>
            <a:xfrm>
              <a:off x="1123231" y="1644124"/>
              <a:ext cx="2539800" cy="2539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>
              <a:solidFill>
                <a:srgbClr val="41566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Source Sans Pro" panose="020B0604020202020204" charset="0"/>
                </a:rPr>
                <a:t>Strong </a:t>
              </a:r>
              <a:r>
                <a:rPr lang="en-US" b="1" dirty="0">
                  <a:solidFill>
                    <a:schemeClr val="bg1"/>
                  </a:solidFill>
                  <a:latin typeface="Source Sans Pro" panose="020B0604020202020204" charset="0"/>
                </a:rPr>
                <a:t>family bonding</a:t>
              </a:r>
              <a:r>
                <a:rPr lang="en-US" dirty="0">
                  <a:solidFill>
                    <a:schemeClr val="bg1"/>
                  </a:solidFill>
                  <a:latin typeface="Source Sans Pro" panose="020B0604020202020204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Source Sans Pro" panose="020B0604020202020204" charset="0"/>
                </a:rPr>
                <a:t>as </a:t>
              </a:r>
              <a:r>
                <a:rPr lang="en-US" dirty="0">
                  <a:solidFill>
                    <a:schemeClr val="bg1"/>
                  </a:solidFill>
                  <a:latin typeface="Source Sans Pro" panose="020B0604020202020204" charset="0"/>
                </a:rPr>
                <a:t>an Indonesian culture </a:t>
              </a:r>
            </a:p>
          </p:txBody>
        </p:sp>
        <p:sp>
          <p:nvSpPr>
            <p:cNvPr id="6" name="Shape 220"/>
            <p:cNvSpPr/>
            <p:nvPr/>
          </p:nvSpPr>
          <p:spPr>
            <a:xfrm>
              <a:off x="5142007" y="1644125"/>
              <a:ext cx="2539800" cy="2539800"/>
            </a:xfrm>
            <a:prstGeom prst="ellipse">
              <a:avLst/>
            </a:prstGeom>
            <a:solidFill>
              <a:srgbClr val="A9D039"/>
            </a:solidFill>
            <a:ln w="9525" cap="flat" cmpd="sng">
              <a:solidFill>
                <a:srgbClr val="41566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42900" indent="-342900" algn="ctr"/>
              <a:r>
                <a:rPr lang="en-US" dirty="0" smtClean="0">
                  <a:solidFill>
                    <a:schemeClr val="bg1"/>
                  </a:solidFill>
                  <a:latin typeface="Source Sans Pro" panose="020B0604020202020204" charset="0"/>
                </a:rPr>
                <a:t>PLHIV notify family by </a:t>
              </a:r>
              <a:r>
                <a:rPr lang="en-US" b="1" dirty="0" smtClean="0">
                  <a:solidFill>
                    <a:schemeClr val="bg1"/>
                  </a:solidFill>
                  <a:latin typeface="Source Sans Pro" panose="020B0604020202020204" charset="0"/>
                </a:rPr>
                <a:t>self-referral/ dual-referral</a:t>
              </a:r>
              <a:endParaRPr lang="en-US" b="1" dirty="0">
                <a:solidFill>
                  <a:schemeClr val="bg1"/>
                </a:solidFill>
                <a:latin typeface="Source Sans Pro" panose="020B0604020202020204" charset="0"/>
              </a:endParaRPr>
            </a:p>
          </p:txBody>
        </p:sp>
        <p:sp>
          <p:nvSpPr>
            <p:cNvPr id="7" name="Shape 222"/>
            <p:cNvSpPr/>
            <p:nvPr/>
          </p:nvSpPr>
          <p:spPr>
            <a:xfrm>
              <a:off x="3207474" y="1644126"/>
              <a:ext cx="2539800" cy="2539799"/>
            </a:xfrm>
            <a:prstGeom prst="ellipse">
              <a:avLst/>
            </a:prstGeom>
            <a:solidFill>
              <a:srgbClr val="0DB7C4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rgbClr val="FFFFFF"/>
                  </a:solidFill>
                  <a:latin typeface="Source Sans Pro" panose="020B0604020202020204" charset="0"/>
                  <a:ea typeface="Source Sans Pro"/>
                  <a:cs typeface="Source Sans Pro"/>
                  <a:sym typeface="Source Sans Pro"/>
                </a:rPr>
                <a:t>Involving </a:t>
              </a:r>
              <a:r>
                <a:rPr lang="en-US" dirty="0">
                  <a:solidFill>
                    <a:srgbClr val="FFFFFF"/>
                  </a:solidFill>
                  <a:latin typeface="Source Sans Pro" panose="020B0604020202020204" charset="0"/>
                  <a:ea typeface="Source Sans Pro"/>
                  <a:cs typeface="Source Sans Pro"/>
                  <a:sym typeface="Source Sans Pro"/>
                </a:rPr>
                <a:t>family as </a:t>
              </a:r>
              <a:r>
                <a:rPr lang="en-US" b="1" dirty="0">
                  <a:solidFill>
                    <a:srgbClr val="FFFFFF"/>
                  </a:solidFill>
                  <a:latin typeface="Source Sans Pro" panose="020B0604020202020204" charset="0"/>
                  <a:ea typeface="Source Sans Pro"/>
                  <a:cs typeface="Source Sans Pro"/>
                  <a:sym typeface="Source Sans Pro"/>
                </a:rPr>
                <a:t>treatment supporter </a:t>
              </a:r>
              <a:r>
                <a:rPr lang="en-US" dirty="0">
                  <a:solidFill>
                    <a:srgbClr val="FFFFFF"/>
                  </a:solidFill>
                  <a:latin typeface="Source Sans Pro" panose="020B0604020202020204" charset="0"/>
                  <a:ea typeface="Source Sans Pro"/>
                  <a:cs typeface="Source Sans Pro"/>
                  <a:sym typeface="Source Sans Pro"/>
                </a:rPr>
                <a:t>is suitable to improve retention</a:t>
              </a:r>
            </a:p>
          </p:txBody>
        </p:sp>
      </p:grpSp>
      <p:sp>
        <p:nvSpPr>
          <p:cNvPr id="8" name="Shape 82"/>
          <p:cNvSpPr txBox="1">
            <a:spLocks noGrp="1"/>
          </p:cNvSpPr>
          <p:nvPr>
            <p:ph type="body" idx="2"/>
          </p:nvPr>
        </p:nvSpPr>
        <p:spPr>
          <a:xfrm>
            <a:off x="4672136" y="-92546"/>
            <a:ext cx="4220344" cy="2888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just">
              <a:buNone/>
            </a:pPr>
            <a:endParaRPr lang="en-US" dirty="0" smtClean="0"/>
          </a:p>
          <a:p>
            <a:pPr lvl="0" algn="just"/>
            <a:r>
              <a:rPr lang="en-US" sz="1800" dirty="0" smtClean="0"/>
              <a:t>Among </a:t>
            </a:r>
            <a:r>
              <a:rPr lang="en-US" sz="2800" b="1" dirty="0" smtClean="0">
                <a:solidFill>
                  <a:srgbClr val="0DB7C4"/>
                </a:solidFill>
                <a:latin typeface="Dosis" panose="020B0604020202020204" charset="0"/>
              </a:rPr>
              <a:t>121 PLHIV </a:t>
            </a:r>
            <a:r>
              <a:rPr lang="en-US" sz="1800" dirty="0" smtClean="0"/>
              <a:t>on treatment,</a:t>
            </a:r>
          </a:p>
          <a:p>
            <a:pPr lvl="1" algn="just"/>
            <a:r>
              <a:rPr lang="en-US" sz="2400" dirty="0" smtClean="0">
                <a:solidFill>
                  <a:srgbClr val="0DB7C4"/>
                </a:solidFill>
                <a:latin typeface="Dosis" panose="020B0604020202020204" charset="0"/>
              </a:rPr>
              <a:t>65% </a:t>
            </a:r>
            <a:r>
              <a:rPr lang="en-US" sz="1600" dirty="0" smtClean="0"/>
              <a:t>have notified their partners</a:t>
            </a:r>
          </a:p>
          <a:p>
            <a:pPr lvl="1" algn="just"/>
            <a:r>
              <a:rPr lang="en-US" sz="2400" dirty="0" smtClean="0">
                <a:solidFill>
                  <a:srgbClr val="0DB7C4"/>
                </a:solidFill>
                <a:latin typeface="Dosis" panose="020B0604020202020204" charset="0"/>
              </a:rPr>
              <a:t>90% </a:t>
            </a:r>
            <a:r>
              <a:rPr lang="en-US" sz="1600" dirty="0" smtClean="0"/>
              <a:t>of partners have been tested</a:t>
            </a:r>
          </a:p>
          <a:p>
            <a:pPr lvl="1" algn="just"/>
            <a:r>
              <a:rPr lang="en-US" sz="2400" dirty="0" smtClean="0">
                <a:solidFill>
                  <a:srgbClr val="0DB7C4"/>
                </a:solidFill>
                <a:latin typeface="Dosis" panose="020B0604020202020204" charset="0"/>
              </a:rPr>
              <a:t>49% </a:t>
            </a:r>
            <a:r>
              <a:rPr lang="en-US" sz="1600" dirty="0" smtClean="0"/>
              <a:t>of partners are positive</a:t>
            </a:r>
          </a:p>
          <a:p>
            <a:pPr lvl="1" algn="just"/>
            <a:r>
              <a:rPr lang="en-US" sz="2400" dirty="0" smtClean="0">
                <a:solidFill>
                  <a:srgbClr val="0DB7C4"/>
                </a:solidFill>
                <a:latin typeface="Dosis" panose="020B0604020202020204" charset="0"/>
              </a:rPr>
              <a:t>86% </a:t>
            </a:r>
            <a:r>
              <a:rPr lang="en-US" sz="1600" dirty="0" smtClean="0"/>
              <a:t>has treatment supporter </a:t>
            </a:r>
          </a:p>
          <a:p>
            <a:pPr marL="558800" lvl="1" indent="0" algn="just">
              <a:buNone/>
            </a:pPr>
            <a:r>
              <a:rPr lang="en-US" sz="1600" dirty="0" smtClean="0"/>
              <a:t>from family</a:t>
            </a:r>
          </a:p>
          <a:p>
            <a:pPr marL="558800" lvl="1" indent="0" algn="r">
              <a:buNone/>
            </a:pPr>
            <a:r>
              <a:rPr lang="en-US" sz="1400" i="1" dirty="0" smtClean="0"/>
              <a:t>(November 2017 - June 2018)</a:t>
            </a:r>
          </a:p>
          <a:p>
            <a:pPr marL="558800" lvl="1" indent="0" algn="just">
              <a:buNone/>
            </a:pPr>
            <a:endParaRPr lang="en-US" sz="1600" i="1" dirty="0" smtClean="0"/>
          </a:p>
          <a:p>
            <a:pPr marL="558800" lvl="1" indent="0" algn="just">
              <a:buNone/>
            </a:pP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11560" y="1229728"/>
            <a:ext cx="8062664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Non Surgical</a:t>
            </a:r>
            <a:r>
              <a:rPr lang="en-US" dirty="0"/>
              <a:t> Male </a:t>
            </a:r>
            <a:r>
              <a:rPr lang="en-US" dirty="0" err="1"/>
              <a:t>Circumsition</a:t>
            </a:r>
            <a:r>
              <a:rPr lang="en-US" dirty="0"/>
              <a:t> (</a:t>
            </a:r>
            <a:r>
              <a:rPr lang="en-US" dirty="0" err="1"/>
              <a:t>PrePex</a:t>
            </a:r>
            <a:r>
              <a:rPr lang="en-US" dirty="0"/>
              <a:t>) in Papua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43920" y="3075806"/>
            <a:ext cx="7816512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i="1" dirty="0"/>
              <a:t>Dr. Donald Willem </a:t>
            </a:r>
            <a:r>
              <a:rPr lang="en-US" sz="2400" b="1" i="1" dirty="0" err="1"/>
              <a:t>Aronggear</a:t>
            </a:r>
            <a:r>
              <a:rPr lang="en-US" sz="2400" b="1" i="1" dirty="0"/>
              <a:t>, </a:t>
            </a:r>
            <a:r>
              <a:rPr lang="en-US" sz="2400" b="1" i="1" dirty="0" err="1"/>
              <a:t>SpB</a:t>
            </a:r>
            <a:r>
              <a:rPr lang="en-US" sz="2400" b="1" i="1" dirty="0"/>
              <a:t>, FINACS, </a:t>
            </a:r>
            <a:r>
              <a:rPr lang="en-US" sz="2400" i="1" dirty="0"/>
              <a:t>Deputy Director of Jayapura Regional Public Hospital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6</a:t>
            </a:r>
            <a:endParaRPr dirty="0"/>
          </a:p>
        </p:txBody>
      </p:sp>
      <p:pic>
        <p:nvPicPr>
          <p:cNvPr id="5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8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6</a:t>
            </a:r>
            <a:endParaRPr lang="en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573909" y="156144"/>
            <a:ext cx="6606603" cy="47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id-ID" sz="2800" b="1" dirty="0" smtClean="0"/>
              <a:t>VOLUNTARY MALE MEDICAL CIRCUMCISION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44230" y="1779662"/>
            <a:ext cx="1115402" cy="2862322"/>
          </a:xfrm>
          <a:prstGeom prst="rect">
            <a:avLst/>
          </a:prstGeom>
          <a:ln w="19050">
            <a:solidFill>
              <a:srgbClr val="A9D039"/>
            </a:solidFill>
          </a:ln>
        </p:spPr>
        <p:txBody>
          <a:bodyPr wrap="square">
            <a:spAutoFit/>
          </a:bodyPr>
          <a:lstStyle/>
          <a:p>
            <a:r>
              <a:rPr lang="en-ID" sz="1000" b="1" dirty="0">
                <a:solidFill>
                  <a:schemeClr val="tx1"/>
                </a:solidFill>
                <a:latin typeface="Source Sans Pro" panose="020B0604020202020204" charset="0"/>
              </a:rPr>
              <a:t>Culture: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D" sz="1000" b="1" dirty="0">
                <a:solidFill>
                  <a:schemeClr val="tx1"/>
                </a:solidFill>
                <a:latin typeface="Source Sans Pro" panose="020B0604020202020204" charset="0"/>
              </a:rPr>
              <a:t>Avoid religious </a:t>
            </a:r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debate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Source Sans Pro" panose="020B0604020202020204" charset="0"/>
            </a:endParaRPr>
          </a:p>
          <a:p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Objective: </a:t>
            </a:r>
            <a:endParaRPr lang="en-ID" sz="1000" b="1" dirty="0">
              <a:solidFill>
                <a:schemeClr val="tx1"/>
              </a:solidFill>
              <a:latin typeface="Source Sans Pro" panose="020B060402020202020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Circumcision </a:t>
            </a:r>
            <a:r>
              <a:rPr lang="en-ID" sz="1000" b="1" dirty="0">
                <a:solidFill>
                  <a:schemeClr val="tx1"/>
                </a:solidFill>
                <a:latin typeface="Source Sans Pro" panose="020B0604020202020204" charset="0"/>
              </a:rPr>
              <a:t>for hygiene and health can </a:t>
            </a:r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prevent </a:t>
            </a:r>
            <a:r>
              <a:rPr lang="en-ID" sz="1000" b="1" dirty="0">
                <a:solidFill>
                  <a:schemeClr val="tx1"/>
                </a:solidFill>
                <a:latin typeface="Source Sans Pro" panose="020B0604020202020204" charset="0"/>
              </a:rPr>
              <a:t>transmission of </a:t>
            </a:r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HIV, HPV, and sexually </a:t>
            </a:r>
            <a:r>
              <a:rPr lang="en-ID" sz="1000" b="1" dirty="0">
                <a:solidFill>
                  <a:schemeClr val="tx1"/>
                </a:solidFill>
                <a:latin typeface="Source Sans Pro" panose="020B0604020202020204" charset="0"/>
              </a:rPr>
              <a:t>transmitted </a:t>
            </a:r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infections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D" sz="1000" b="1" dirty="0" smtClean="0">
                <a:solidFill>
                  <a:schemeClr val="tx1"/>
                </a:solidFill>
                <a:latin typeface="Source Sans Pro" panose="020B0604020202020204" charset="0"/>
              </a:rPr>
              <a:t>Provide </a:t>
            </a:r>
            <a:r>
              <a:rPr lang="en-ID" sz="1000" b="1" dirty="0">
                <a:solidFill>
                  <a:schemeClr val="tx1"/>
                </a:solidFill>
                <a:latin typeface="Source Sans Pro" panose="020B0604020202020204" charset="0"/>
              </a:rPr>
              <a:t>benefits directly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55292" y="483518"/>
            <a:ext cx="3309196" cy="60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smtClean="0">
                <a:solidFill>
                  <a:schemeClr val="bg1"/>
                </a:solidFill>
                <a:latin typeface="Source Sans Pro" panose="020B0604020202020204" charset="0"/>
              </a:rPr>
              <a:t>PARTICIPANTS</a:t>
            </a:r>
            <a:r>
              <a:rPr lang="en-US" sz="1100" b="1" dirty="0">
                <a:solidFill>
                  <a:schemeClr val="bg1"/>
                </a:solidFill>
                <a:latin typeface="Source Sans Pro" panose="020B0604020202020204" charset="0"/>
              </a:rPr>
              <a:t> </a:t>
            </a:r>
            <a:r>
              <a:rPr lang="en-ID" sz="1100" b="1" dirty="0" smtClean="0">
                <a:solidFill>
                  <a:schemeClr val="bg1"/>
                </a:solidFill>
                <a:latin typeface="Source Sans Pro" panose="020B0604020202020204" charset="0"/>
              </a:rPr>
              <a:t>IN </a:t>
            </a:r>
            <a:r>
              <a:rPr lang="en-ID" sz="1100" b="1" dirty="0">
                <a:solidFill>
                  <a:schemeClr val="bg1"/>
                </a:solidFill>
                <a:latin typeface="Source Sans Pro" panose="020B0604020202020204" charset="0"/>
              </a:rPr>
              <a:t>2015 – 2018</a:t>
            </a:r>
            <a:br>
              <a:rPr lang="en-ID" sz="1100" b="1" dirty="0">
                <a:solidFill>
                  <a:schemeClr val="bg1"/>
                </a:solidFill>
                <a:latin typeface="Source Sans Pro" panose="020B0604020202020204" charset="0"/>
              </a:rPr>
            </a:br>
            <a:r>
              <a:rPr lang="en-CA" sz="1050" b="1" dirty="0" smtClean="0">
                <a:solidFill>
                  <a:schemeClr val="bg1"/>
                </a:solidFill>
                <a:latin typeface="Source Sans Pro" panose="020B0604020202020204" charset="0"/>
              </a:rPr>
              <a:t>Source: </a:t>
            </a:r>
            <a:r>
              <a:rPr lang="en-ID" sz="1050" b="1" dirty="0" smtClean="0">
                <a:solidFill>
                  <a:schemeClr val="bg1"/>
                </a:solidFill>
                <a:latin typeface="Source Sans Pro" panose="020B0604020202020204" charset="0"/>
              </a:rPr>
              <a:t> </a:t>
            </a:r>
            <a:r>
              <a:rPr lang="en-ID" sz="1050" b="1" dirty="0">
                <a:solidFill>
                  <a:schemeClr val="bg1"/>
                </a:solidFill>
                <a:latin typeface="Source Sans Pro" panose="020B0604020202020204" charset="0"/>
              </a:rPr>
              <a:t>RSUD Jayapura</a:t>
            </a:r>
            <a:endParaRPr lang="en-US" sz="1050" b="1" dirty="0">
              <a:solidFill>
                <a:schemeClr val="bg1"/>
              </a:solidFill>
              <a:latin typeface="Source Sans Pro" panose="020B060402020202020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76378" y="571436"/>
            <a:ext cx="7632126" cy="4586857"/>
            <a:chOff x="1656398" y="571436"/>
            <a:chExt cx="7632126" cy="4586857"/>
          </a:xfrm>
        </p:grpSpPr>
        <p:grpSp>
          <p:nvGrpSpPr>
            <p:cNvPr id="6" name="Group 5"/>
            <p:cNvGrpSpPr/>
            <p:nvPr/>
          </p:nvGrpSpPr>
          <p:grpSpPr>
            <a:xfrm>
              <a:off x="1656398" y="574360"/>
              <a:ext cx="7471253" cy="4307698"/>
              <a:chOff x="1072794" y="341448"/>
              <a:chExt cx="7501945" cy="4532611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102909" y="341448"/>
                <a:ext cx="3615190" cy="2328980"/>
              </a:xfrm>
              <a:custGeom>
                <a:avLst/>
                <a:gdLst>
                  <a:gd name="connsiteX0" fmla="*/ 0 w 3486623"/>
                  <a:gd name="connsiteY0" fmla="*/ 0 h 2091974"/>
                  <a:gd name="connsiteX1" fmla="*/ 3486623 w 3486623"/>
                  <a:gd name="connsiteY1" fmla="*/ 0 h 2091974"/>
                  <a:gd name="connsiteX2" fmla="*/ 3486623 w 3486623"/>
                  <a:gd name="connsiteY2" fmla="*/ 2091974 h 2091974"/>
                  <a:gd name="connsiteX3" fmla="*/ 0 w 3486623"/>
                  <a:gd name="connsiteY3" fmla="*/ 2091974 h 2091974"/>
                  <a:gd name="connsiteX4" fmla="*/ 0 w 3486623"/>
                  <a:gd name="connsiteY4" fmla="*/ 0 h 209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623" h="2091974">
                    <a:moveTo>
                      <a:pt x="0" y="0"/>
                    </a:moveTo>
                    <a:lnTo>
                      <a:pt x="3486623" y="0"/>
                    </a:lnTo>
                    <a:lnTo>
                      <a:pt x="3486623" y="2091974"/>
                    </a:lnTo>
                    <a:lnTo>
                      <a:pt x="0" y="20919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868019" y="372621"/>
                <a:ext cx="3706719" cy="2328981"/>
              </a:xfrm>
              <a:custGeom>
                <a:avLst/>
                <a:gdLst>
                  <a:gd name="connsiteX0" fmla="*/ 0 w 3486623"/>
                  <a:gd name="connsiteY0" fmla="*/ 0 h 2091974"/>
                  <a:gd name="connsiteX1" fmla="*/ 3486623 w 3486623"/>
                  <a:gd name="connsiteY1" fmla="*/ 0 h 2091974"/>
                  <a:gd name="connsiteX2" fmla="*/ 3486623 w 3486623"/>
                  <a:gd name="connsiteY2" fmla="*/ 2091974 h 2091974"/>
                  <a:gd name="connsiteX3" fmla="*/ 0 w 3486623"/>
                  <a:gd name="connsiteY3" fmla="*/ 2091974 h 2091974"/>
                  <a:gd name="connsiteX4" fmla="*/ 0 w 3486623"/>
                  <a:gd name="connsiteY4" fmla="*/ 0 h 209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623" h="2091974">
                    <a:moveTo>
                      <a:pt x="0" y="0"/>
                    </a:moveTo>
                    <a:lnTo>
                      <a:pt x="3486623" y="0"/>
                    </a:lnTo>
                    <a:lnTo>
                      <a:pt x="3486623" y="2091974"/>
                    </a:lnTo>
                    <a:lnTo>
                      <a:pt x="0" y="20919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213009"/>
                  <a:satOff val="-1820"/>
                  <a:lumOff val="2026"/>
                  <a:alphaOff val="0"/>
                </a:schemeClr>
              </a:fillRef>
              <a:effectRef idx="0">
                <a:schemeClr val="accent3">
                  <a:hueOff val="2213009"/>
                  <a:satOff val="-1820"/>
                  <a:lumOff val="20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72794" y="2722153"/>
                <a:ext cx="3645306" cy="2151906"/>
              </a:xfrm>
              <a:custGeom>
                <a:avLst/>
                <a:gdLst>
                  <a:gd name="connsiteX0" fmla="*/ 0 w 3486623"/>
                  <a:gd name="connsiteY0" fmla="*/ 0 h 2091974"/>
                  <a:gd name="connsiteX1" fmla="*/ 3486623 w 3486623"/>
                  <a:gd name="connsiteY1" fmla="*/ 0 h 2091974"/>
                  <a:gd name="connsiteX2" fmla="*/ 3486623 w 3486623"/>
                  <a:gd name="connsiteY2" fmla="*/ 2091974 h 2091974"/>
                  <a:gd name="connsiteX3" fmla="*/ 0 w 3486623"/>
                  <a:gd name="connsiteY3" fmla="*/ 2091974 h 2091974"/>
                  <a:gd name="connsiteX4" fmla="*/ 0 w 3486623"/>
                  <a:gd name="connsiteY4" fmla="*/ 0 h 209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623" h="2091974">
                    <a:moveTo>
                      <a:pt x="0" y="0"/>
                    </a:moveTo>
                    <a:lnTo>
                      <a:pt x="3486623" y="0"/>
                    </a:lnTo>
                    <a:lnTo>
                      <a:pt x="3486623" y="2091974"/>
                    </a:lnTo>
                    <a:lnTo>
                      <a:pt x="0" y="20919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4426017"/>
                  <a:satOff val="-3641"/>
                  <a:lumOff val="4052"/>
                  <a:alphaOff val="0"/>
                </a:schemeClr>
              </a:fillRef>
              <a:effectRef idx="0">
                <a:schemeClr val="accent3">
                  <a:hueOff val="4426017"/>
                  <a:satOff val="-3641"/>
                  <a:lumOff val="405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t" anchorCtr="0">
                <a:noAutofit/>
              </a:bodyPr>
              <a:lstStyle/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SOLU</a:t>
                </a: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TIONS</a:t>
                </a: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C</a:t>
                </a:r>
                <a:r>
                  <a:rPr 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ir</a:t>
                </a: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c</a:t>
                </a:r>
                <a:r>
                  <a:rPr 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um</a:t>
                </a:r>
                <a:r>
                  <a:rPr lang="en-ID" sz="1100" b="1" kern="1200" dirty="0" err="1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cision</a:t>
                </a:r>
                <a:r>
                  <a:rPr 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</a:t>
                </a: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protect from </a:t>
                </a:r>
                <a:r>
                  <a:rPr 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HIV </a:t>
                </a: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&amp; STI (WHO)</a:t>
                </a: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</a:t>
                </a:r>
                <a:r>
                  <a:rPr lang="fi-FI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Circumcision can reduce the risk of HIV up to 76 % (AVAC</a:t>
                </a:r>
                <a:endParaRPr lang="en-ID" sz="1100" b="1" kern="1200" dirty="0" smtClean="0">
                  <a:solidFill>
                    <a:schemeClr val="bg1"/>
                  </a:solidFill>
                  <a:latin typeface="Source Sans Pro" panose="020B0604020202020204" charset="0"/>
                </a:endParaRP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METHODS</a:t>
                </a: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Non Surgical Circumcision with PrePex,</a:t>
                </a:r>
                <a:endParaRPr lang="id-ID" sz="1100" b="1" kern="1200" dirty="0" smtClean="0">
                  <a:solidFill>
                    <a:schemeClr val="bg1"/>
                  </a:solidFill>
                  <a:latin typeface="Source Sans Pro" panose="020B0604020202020204" charset="0"/>
                </a:endParaRP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No Injection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, 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No Surgery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,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No Blood</a:t>
                </a:r>
                <a:endParaRPr lang="id-ID" altLang="id-ID" sz="1100" b="1" kern="1200" dirty="0" smtClean="0">
                  <a:solidFill>
                    <a:schemeClr val="bg1"/>
                  </a:solidFill>
                  <a:latin typeface="Source Sans Pro" panose="020B0604020202020204" charset="0"/>
                </a:endParaRP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More Simple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,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More Clean</a:t>
                </a:r>
                <a:endParaRPr lang="en-ID" sz="1100" b="1" kern="1200" dirty="0" smtClean="0">
                  <a:solidFill>
                    <a:schemeClr val="bg1"/>
                  </a:solidFill>
                  <a:latin typeface="Source Sans Pro" panose="020B0604020202020204" charset="0"/>
                </a:endParaRP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PROGRAM TIMELINE</a:t>
                </a:r>
                <a:r>
                  <a:rPr lang="fi-FI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/>
                </a:r>
                <a:br>
                  <a:rPr lang="fi-FI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</a:br>
                <a:r>
                  <a:rPr lang="fi-FI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2008</a:t>
                </a:r>
                <a:r>
                  <a:rPr lang="en-US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: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Promotion</a:t>
                </a: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2014</a:t>
                </a:r>
                <a:r>
                  <a:rPr lang="en-US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: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Eligibility and Acceptance 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Study</a:t>
                </a:r>
                <a:endParaRPr lang="en-US" altLang="id-ID" sz="1100" b="1" kern="1200" dirty="0" smtClean="0">
                  <a:solidFill>
                    <a:schemeClr val="bg1"/>
                  </a:solidFill>
                  <a:latin typeface="Source Sans Pro" panose="020B0604020202020204" charset="0"/>
                </a:endParaRPr>
              </a:p>
              <a:p>
                <a:pPr lvl="0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2015</a:t>
                </a:r>
                <a:r>
                  <a:rPr lang="en-US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: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Circumcision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in 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Jayapura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City</a:t>
                </a:r>
                <a:endParaRPr lang="id-ID" sz="1100" b="1" kern="1200" dirty="0" smtClean="0">
                  <a:solidFill>
                    <a:schemeClr val="bg1"/>
                  </a:solidFill>
                  <a:latin typeface="Source Sans Pro" panose="020B0604020202020204" charset="0"/>
                </a:endParaRPr>
              </a:p>
              <a:p>
                <a:pPr lvl="1" algn="l" defTabSz="4445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- 2018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: Expansion to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Merauke </a:t>
                </a:r>
                <a:r>
                  <a:rPr lang="en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and</a:t>
                </a:r>
                <a:r>
                  <a:rPr lang="id-ID" altLang="id-ID" sz="1100" b="1" kern="1200" dirty="0" smtClean="0">
                    <a:solidFill>
                      <a:schemeClr val="bg1"/>
                    </a:solidFill>
                    <a:latin typeface="Source Sans Pro" panose="020B0604020202020204" charset="0"/>
                  </a:rPr>
                  <a:t> Nabire</a:t>
                </a:r>
                <a:endParaRPr lang="fi-FI" altLang="id-ID" sz="1100" b="1" kern="1200" dirty="0">
                  <a:solidFill>
                    <a:schemeClr val="bg1"/>
                  </a:solidFill>
                  <a:latin typeface="Source Sans Pro" panose="020B060402020202020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868019" y="2722153"/>
                <a:ext cx="3706720" cy="2151906"/>
              </a:xfrm>
              <a:custGeom>
                <a:avLst/>
                <a:gdLst>
                  <a:gd name="connsiteX0" fmla="*/ 0 w 3486623"/>
                  <a:gd name="connsiteY0" fmla="*/ 0 h 2091974"/>
                  <a:gd name="connsiteX1" fmla="*/ 3486623 w 3486623"/>
                  <a:gd name="connsiteY1" fmla="*/ 0 h 2091974"/>
                  <a:gd name="connsiteX2" fmla="*/ 3486623 w 3486623"/>
                  <a:gd name="connsiteY2" fmla="*/ 2091974 h 2091974"/>
                  <a:gd name="connsiteX3" fmla="*/ 0 w 3486623"/>
                  <a:gd name="connsiteY3" fmla="*/ 2091974 h 2091974"/>
                  <a:gd name="connsiteX4" fmla="*/ 0 w 3486623"/>
                  <a:gd name="connsiteY4" fmla="*/ 0 h 2091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623" h="2091974">
                    <a:moveTo>
                      <a:pt x="0" y="0"/>
                    </a:moveTo>
                    <a:lnTo>
                      <a:pt x="3486623" y="0"/>
                    </a:lnTo>
                    <a:lnTo>
                      <a:pt x="3486623" y="2091974"/>
                    </a:lnTo>
                    <a:lnTo>
                      <a:pt x="0" y="20919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6639026"/>
                  <a:satOff val="-5461"/>
                  <a:lumOff val="6078"/>
                  <a:alphaOff val="0"/>
                </a:schemeClr>
              </a:fillRef>
              <a:effectRef idx="0">
                <a:schemeClr val="accent3">
                  <a:hueOff val="6639026"/>
                  <a:satOff val="-5461"/>
                  <a:lumOff val="60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altLang="id-ID" sz="6500" b="1" kern="1200" dirty="0" smtClean="0">
                  <a:solidFill>
                    <a:schemeClr val="tx1"/>
                  </a:solidFill>
                  <a:latin typeface="Source Sans Pro" panose="020B060402020202020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796136" y="2643758"/>
              <a:ext cx="2880320" cy="251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D" sz="1200" b="1" dirty="0" smtClean="0">
                <a:solidFill>
                  <a:schemeClr val="bg1"/>
                </a:solidFill>
                <a:latin typeface="Source Sans Pro" panose="020B0604020202020204" charset="0"/>
              </a:endParaRP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200" b="1" dirty="0" smtClean="0">
                  <a:solidFill>
                    <a:schemeClr val="bg1"/>
                  </a:solidFill>
                  <a:latin typeface="Source Sans Pro" panose="020B0604020202020204" charset="0"/>
                </a:rPr>
                <a:t>RE</a:t>
              </a:r>
              <a:r>
                <a:rPr lang="en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COMENDATIONS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:</a:t>
              </a:r>
              <a:endParaRPr lang="en-ID" sz="1200" b="1" dirty="0">
                <a:solidFill>
                  <a:schemeClr val="bg1"/>
                </a:solidFill>
                <a:latin typeface="Source Sans Pro" panose="020B0604020202020204" charset="0"/>
              </a:endParaRPr>
            </a:p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b="1" dirty="0">
                  <a:solidFill>
                    <a:schemeClr val="bg1"/>
                  </a:solidFill>
                  <a:latin typeface="Source Sans Pro" panose="020B0604020202020204" charset="0"/>
                </a:rPr>
                <a:t>“ABC”</a:t>
              </a:r>
              <a:endParaRPr lang="id-ID" b="1" dirty="0">
                <a:solidFill>
                  <a:schemeClr val="bg1"/>
                </a:solidFill>
                <a:latin typeface="Source Sans Pro" panose="020B0604020202020204" charset="0"/>
              </a:endParaRP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Voluntary Male Circumcision is an additional strategy to 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HIV AIDS</a:t>
              </a:r>
              <a:r>
                <a:rPr lang="en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 prevention.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schemeClr val="bg1"/>
                  </a:solidFill>
                  <a:latin typeface="Source Sans Pro" panose="020B0604020202020204" charset="0"/>
                </a:rPr>
                <a:t>A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bstinence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schemeClr val="bg1"/>
                  </a:solidFill>
                  <a:latin typeface="Source Sans Pro" panose="020B0604020202020204" charset="0"/>
                </a:rPr>
                <a:t>B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e Faithful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b="1" dirty="0">
                  <a:solidFill>
                    <a:schemeClr val="bg1"/>
                  </a:solidFill>
                  <a:latin typeface="Source Sans Pro" panose="020B0604020202020204" charset="0"/>
                </a:rPr>
                <a:t>C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ondom, </a:t>
              </a:r>
              <a:r>
                <a:rPr lang="id-ID" sz="1600" b="1" dirty="0">
                  <a:solidFill>
                    <a:schemeClr val="bg1"/>
                  </a:solidFill>
                  <a:latin typeface="Source Sans Pro" panose="020B0604020202020204" charset="0"/>
                </a:rPr>
                <a:t>C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ounseling, </a:t>
              </a:r>
              <a:r>
                <a:rPr lang="id-ID" sz="1600" b="1" dirty="0">
                  <a:solidFill>
                    <a:schemeClr val="bg1"/>
                  </a:solidFill>
                  <a:latin typeface="Source Sans Pro" panose="020B0604020202020204" charset="0"/>
                </a:rPr>
                <a:t>C</a:t>
              </a:r>
              <a:r>
                <a:rPr lang="id-ID" sz="1200" b="1" dirty="0">
                  <a:solidFill>
                    <a:schemeClr val="bg1"/>
                  </a:solidFill>
                  <a:latin typeface="Source Sans Pro" panose="020B0604020202020204" charset="0"/>
                </a:rPr>
                <a:t>ircumcision</a:t>
              </a:r>
            </a:p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200" b="1" kern="1200" dirty="0">
                <a:solidFill>
                  <a:schemeClr val="bg1"/>
                </a:solidFill>
                <a:latin typeface="Source Sans Pro" panose="020B060402020202020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5724128" y="987574"/>
              <a:ext cx="316835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 sz="216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800" b="1" dirty="0" smtClean="0">
                  <a:solidFill>
                    <a:schemeClr val="bg1"/>
                  </a:solidFill>
                </a:rPr>
                <a:t>1.251 PARTICIPANTS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985134823"/>
                </p:ext>
              </p:extLst>
            </p:nvPr>
          </p:nvGraphicFramePr>
          <p:xfrm>
            <a:off x="5328084" y="1092702"/>
            <a:ext cx="3960440" cy="15848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7" name="Picture 2" descr="C:\Working folder\Peta Prevalens\GF R8\Nat prev w PLWHA 23 feb09.png"/>
            <p:cNvPicPr>
              <a:picLocks noChangeAspect="1" noChangeArrowheads="1"/>
            </p:cNvPicPr>
            <p:nvPr/>
          </p:nvPicPr>
          <p:blipFill>
            <a:blip r:embed="rId3"/>
            <a:srcRect r="3906"/>
            <a:stretch>
              <a:fillRect/>
            </a:stretch>
          </p:blipFill>
          <p:spPr bwMode="auto">
            <a:xfrm>
              <a:off x="1656399" y="571436"/>
              <a:ext cx="3673548" cy="221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1691680" y="1863294"/>
              <a:ext cx="831614" cy="49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ID" sz="800" b="1" dirty="0" smtClean="0">
                  <a:latin typeface="Calibri" pitchFamily="34" charset="0"/>
                </a:rPr>
                <a:t>Estimated HIV prevalance in population </a:t>
              </a:r>
              <a:r>
                <a:rPr lang="id-ID" sz="1000" dirty="0" smtClean="0">
                  <a:latin typeface="Calibri" pitchFamily="34" charset="0"/>
                </a:rPr>
                <a:t>:</a:t>
              </a:r>
              <a:endParaRPr lang="id-ID" sz="1000" dirty="0">
                <a:latin typeface="Calibri" pitchFamily="34" charset="0"/>
              </a:endParaRP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2483768" y="2139702"/>
              <a:ext cx="1168415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r>
                <a:rPr lang="en-ID" sz="800" b="1" dirty="0" smtClean="0">
                  <a:latin typeface="Calibri" pitchFamily="34" charset="0"/>
                </a:rPr>
                <a:t>Estimated number </a:t>
              </a:r>
            </a:p>
            <a:p>
              <a:r>
                <a:rPr lang="en-ID" sz="800" b="1" dirty="0" smtClean="0">
                  <a:latin typeface="Calibri" pitchFamily="34" charset="0"/>
                </a:rPr>
                <a:t>of </a:t>
              </a:r>
              <a:r>
                <a:rPr lang="en-US" sz="800" b="1" dirty="0" smtClean="0">
                  <a:latin typeface="Calibri" pitchFamily="34" charset="0"/>
                </a:rPr>
                <a:t>PLHIV</a:t>
              </a:r>
              <a:endParaRPr lang="id-ID" sz="800" b="1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5263" y="2058313"/>
              <a:ext cx="1650894" cy="707886"/>
            </a:xfrm>
            <a:prstGeom prst="rect">
              <a:avLst/>
            </a:prstGeom>
            <a:solidFill>
              <a:srgbClr val="A9D039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Cases of HIV AIDS in Papua has been included in general population of society (Low </a:t>
              </a:r>
              <a:r>
                <a:rPr lang="en-US" sz="800" b="1" dirty="0">
                  <a:solidFill>
                    <a:schemeClr val="bg1"/>
                  </a:solidFill>
                </a:rPr>
                <a:t>Generalized Epidemic) </a:t>
              </a:r>
              <a:r>
                <a:rPr lang="en-ID" sz="800" b="1" dirty="0" smtClean="0">
                  <a:solidFill>
                    <a:schemeClr val="bg1"/>
                  </a:solidFill>
                </a:rPr>
                <a:t>with prevalence </a:t>
              </a:r>
              <a:r>
                <a:rPr lang="en-US" sz="800" b="1" dirty="0" smtClean="0">
                  <a:solidFill>
                    <a:schemeClr val="bg1"/>
                  </a:solidFill>
                </a:rPr>
                <a:t>2,3% (STBP 2013).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508104" y="672451"/>
            <a:ext cx="3168352" cy="63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800" b="1" dirty="0" smtClean="0">
                <a:solidFill>
                  <a:schemeClr val="bg1"/>
                </a:solidFill>
              </a:rPr>
              <a:t>PARTICIPANTS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ID" sz="4800" b="1" dirty="0" smtClean="0">
                <a:solidFill>
                  <a:schemeClr val="bg1"/>
                </a:solidFill>
              </a:rPr>
              <a:t>IN </a:t>
            </a:r>
            <a:r>
              <a:rPr lang="en-ID" sz="4800" b="1" dirty="0">
                <a:solidFill>
                  <a:schemeClr val="bg1"/>
                </a:solidFill>
              </a:rPr>
              <a:t>2015 – 2018</a:t>
            </a:r>
            <a:br>
              <a:rPr lang="en-ID" sz="48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37"/>
          <p:cNvSpPr/>
          <p:nvPr/>
        </p:nvSpPr>
        <p:spPr>
          <a:xfrm rot="-2700000" flipH="1">
            <a:off x="7210312" y="2698502"/>
            <a:ext cx="1016418" cy="989937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136"/>
          <p:cNvSpPr/>
          <p:nvPr/>
        </p:nvSpPr>
        <p:spPr>
          <a:xfrm rot="2700000">
            <a:off x="6226129" y="1972753"/>
            <a:ext cx="1029078" cy="1033944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135"/>
          <p:cNvSpPr/>
          <p:nvPr/>
        </p:nvSpPr>
        <p:spPr>
          <a:xfrm rot="4499367">
            <a:off x="7171546" y="1001075"/>
            <a:ext cx="1133513" cy="119133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ctrTitle" idx="4294967295"/>
          </p:nvPr>
        </p:nvSpPr>
        <p:spPr>
          <a:xfrm>
            <a:off x="1475350" y="2852110"/>
            <a:ext cx="578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 smtClean="0"/>
              <a:t>Q &amp; A SESSION</a:t>
            </a:r>
            <a:endParaRPr sz="9600" b="1" dirty="0"/>
          </a:p>
        </p:txBody>
      </p:sp>
      <p:grpSp>
        <p:nvGrpSpPr>
          <p:cNvPr id="6" name="Shape 494"/>
          <p:cNvGrpSpPr/>
          <p:nvPr/>
        </p:nvGrpSpPr>
        <p:grpSpPr>
          <a:xfrm>
            <a:off x="6548193" y="2231851"/>
            <a:ext cx="500979" cy="468607"/>
            <a:chOff x="2594050" y="1631825"/>
            <a:chExt cx="439625" cy="439625"/>
          </a:xfrm>
        </p:grpSpPr>
        <p:sp>
          <p:nvSpPr>
            <p:cNvPr id="7" name="Shape 49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49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49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49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Shape 520"/>
          <p:cNvGrpSpPr/>
          <p:nvPr/>
        </p:nvGrpSpPr>
        <p:grpSpPr>
          <a:xfrm rot="458874">
            <a:off x="7380312" y="2901265"/>
            <a:ext cx="572213" cy="539059"/>
            <a:chOff x="6618700" y="1635475"/>
            <a:chExt cx="456675" cy="432325"/>
          </a:xfrm>
        </p:grpSpPr>
        <p:sp>
          <p:nvSpPr>
            <p:cNvPr id="12" name="Shape 521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22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2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524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525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782"/>
          <p:cNvGrpSpPr/>
          <p:nvPr/>
        </p:nvGrpSpPr>
        <p:grpSpPr>
          <a:xfrm>
            <a:off x="7524328" y="1291966"/>
            <a:ext cx="461333" cy="596728"/>
            <a:chOff x="6718575" y="2318625"/>
            <a:chExt cx="256950" cy="407375"/>
          </a:xfrm>
        </p:grpSpPr>
        <p:sp>
          <p:nvSpPr>
            <p:cNvPr id="18" name="Shape 78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9" name="Shape 78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0" name="Shape 78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Shape 78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Shape 78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Shape 78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" name="Shape 78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Shape 79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5B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hape 90"/>
          <p:cNvSpPr txBox="1">
            <a:spLocks/>
          </p:cNvSpPr>
          <p:nvPr/>
        </p:nvSpPr>
        <p:spPr>
          <a:xfrm>
            <a:off x="2621339" y="339502"/>
            <a:ext cx="3600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THANK YOU! </a:t>
            </a:r>
            <a:r>
              <a:rPr lang="en-US" sz="7200" b="1" dirty="0" smtClean="0">
                <a:solidFill>
                  <a:srgbClr val="A9D039"/>
                </a:solidFill>
              </a:rPr>
              <a:t>TERIMA KASIH!</a:t>
            </a:r>
            <a:endParaRPr lang="en-US" sz="7200" b="1" dirty="0">
              <a:solidFill>
                <a:srgbClr val="A9D0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-380578"/>
            <a:ext cx="3960440" cy="1584176"/>
          </a:xfrm>
        </p:spPr>
        <p:txBody>
          <a:bodyPr/>
          <a:lstStyle/>
          <a:p>
            <a:r>
              <a:rPr lang="en-US" sz="3200" b="1" dirty="0" smtClean="0"/>
              <a:t>LIST OF SPEAKERS 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3528" y="1081621"/>
            <a:ext cx="8640960" cy="3866393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US" sz="1800" b="1" dirty="0"/>
              <a:t>Digital Application for Optimizing Key Population Mobile Testing </a:t>
            </a:r>
            <a:r>
              <a:rPr lang="en-US" sz="1800" dirty="0" smtClean="0"/>
              <a:t>- </a:t>
            </a:r>
            <a:r>
              <a:rPr lang="en-US" sz="1800" i="1" dirty="0" err="1"/>
              <a:t>Dr</a:t>
            </a:r>
            <a:r>
              <a:rPr lang="en-US" sz="1800" i="1" dirty="0"/>
              <a:t> </a:t>
            </a:r>
            <a:r>
              <a:rPr lang="en-US" sz="1800" i="1" dirty="0" err="1"/>
              <a:t>Aulia</a:t>
            </a:r>
            <a:r>
              <a:rPr lang="en-US" sz="1800" i="1" dirty="0"/>
              <a:t> Human, </a:t>
            </a:r>
            <a:r>
              <a:rPr lang="en-US" sz="1800" i="1" dirty="0" smtClean="0"/>
              <a:t>LINKAGES</a:t>
            </a:r>
            <a:r>
              <a:rPr lang="en-US" sz="1800" i="1" dirty="0"/>
              <a:t> </a:t>
            </a:r>
            <a:endParaRPr lang="en-US" sz="1800" i="1" dirty="0" smtClean="0"/>
          </a:p>
          <a:p>
            <a:pPr marL="533400" indent="-457200">
              <a:buFont typeface="+mj-lt"/>
              <a:buAutoNum type="arabicPeriod"/>
            </a:pPr>
            <a:r>
              <a:rPr lang="en-US" sz="1800" b="1" dirty="0"/>
              <a:t>Empowering Young People to gain Access to Services through m-apps </a:t>
            </a:r>
            <a:r>
              <a:rPr lang="en-US" sz="1800" b="1" dirty="0" smtClean="0"/>
              <a:t>- </a:t>
            </a:r>
            <a:r>
              <a:rPr lang="en-US" sz="1800" i="1" dirty="0" err="1"/>
              <a:t>Missael</a:t>
            </a:r>
            <a:r>
              <a:rPr lang="en-US" sz="1800" i="1" dirty="0"/>
              <a:t> </a:t>
            </a:r>
            <a:r>
              <a:rPr lang="en-US" sz="1800" i="1" dirty="0" err="1"/>
              <a:t>Hotman</a:t>
            </a:r>
            <a:r>
              <a:rPr lang="en-US" sz="1800" i="1" dirty="0"/>
              <a:t> </a:t>
            </a:r>
            <a:r>
              <a:rPr lang="en-US" sz="1800" i="1" dirty="0" err="1"/>
              <a:t>Napitupulu</a:t>
            </a:r>
            <a:r>
              <a:rPr lang="en-US" sz="1800" i="1" dirty="0"/>
              <a:t>, </a:t>
            </a:r>
            <a:r>
              <a:rPr lang="en-US" sz="1800" i="1" dirty="0" err="1"/>
              <a:t>Fokus</a:t>
            </a:r>
            <a:r>
              <a:rPr lang="en-US" sz="1800" i="1" dirty="0"/>
              <a:t> </a:t>
            </a:r>
            <a:r>
              <a:rPr lang="en-US" sz="1800" i="1" dirty="0" err="1" smtClean="0"/>
              <a:t>Muda</a:t>
            </a:r>
            <a:endParaRPr lang="en-US" sz="1800" i="1" dirty="0" smtClean="0"/>
          </a:p>
          <a:p>
            <a:pPr marL="533400" indent="-457200">
              <a:buFont typeface="+mj-lt"/>
              <a:buAutoNum type="arabicPeriod"/>
            </a:pPr>
            <a:r>
              <a:rPr lang="en-US" sz="1800" b="1" dirty="0" smtClean="0"/>
              <a:t>Bringing </a:t>
            </a:r>
            <a:r>
              <a:rPr lang="en-US" sz="1800" b="1" dirty="0"/>
              <a:t>HIV testing services closer through community-based screening </a:t>
            </a:r>
            <a:r>
              <a:rPr lang="en-US" sz="1800" b="1" dirty="0" smtClean="0"/>
              <a:t>- </a:t>
            </a:r>
            <a:r>
              <a:rPr lang="en-US" sz="1800" i="1" dirty="0" err="1"/>
              <a:t>Tengku</a:t>
            </a:r>
            <a:r>
              <a:rPr lang="en-US" sz="1800" i="1" dirty="0"/>
              <a:t> Surya </a:t>
            </a:r>
            <a:r>
              <a:rPr lang="en-US" sz="1800" i="1" dirty="0" err="1"/>
              <a:t>Mihari</a:t>
            </a:r>
            <a:r>
              <a:rPr lang="en-US" sz="1800" i="1" dirty="0"/>
              <a:t>, </a:t>
            </a:r>
            <a:r>
              <a:rPr lang="en-US" sz="1800" i="1" dirty="0" smtClean="0"/>
              <a:t>GWL-INA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800" b="1" dirty="0" smtClean="0"/>
              <a:t>Breaking </a:t>
            </a:r>
            <a:r>
              <a:rPr lang="en-US" sz="1800" b="1" dirty="0"/>
              <a:t>barriers through new-outreach model for FSW </a:t>
            </a:r>
            <a:r>
              <a:rPr lang="en-US" sz="1800" b="1" dirty="0" smtClean="0"/>
              <a:t>- </a:t>
            </a:r>
            <a:r>
              <a:rPr lang="en-US" sz="1800" i="1" dirty="0"/>
              <a:t>Liana </a:t>
            </a:r>
            <a:r>
              <a:rPr lang="en-US" sz="1800" i="1" dirty="0" err="1"/>
              <a:t>Andriyani</a:t>
            </a:r>
            <a:r>
              <a:rPr lang="en-US" sz="1800" i="1" dirty="0"/>
              <a:t>, OPSI </a:t>
            </a:r>
            <a:endParaRPr lang="en-US" sz="1800" i="1" dirty="0" smtClean="0"/>
          </a:p>
          <a:p>
            <a:pPr marL="533400" indent="-457200">
              <a:buFont typeface="+mj-lt"/>
              <a:buAutoNum type="arabicPeriod"/>
            </a:pPr>
            <a:r>
              <a:rPr lang="en-US" sz="1800" b="1" dirty="0"/>
              <a:t>Partner-Family ART Supporter: Initiative that Paved The Way for Partner Notification </a:t>
            </a:r>
            <a:r>
              <a:rPr lang="en-US" sz="1800" b="1" dirty="0" smtClean="0"/>
              <a:t>Strategy </a:t>
            </a:r>
            <a:r>
              <a:rPr lang="en-US" sz="1800" dirty="0"/>
              <a:t>- Dr. </a:t>
            </a:r>
            <a:r>
              <a:rPr lang="en-US" sz="1800" dirty="0" err="1"/>
              <a:t>Linna</a:t>
            </a:r>
            <a:r>
              <a:rPr lang="en-US" sz="1800" dirty="0"/>
              <a:t> </a:t>
            </a:r>
            <a:r>
              <a:rPr lang="en-US" sz="1800" dirty="0" err="1"/>
              <a:t>Juniar</a:t>
            </a:r>
            <a:r>
              <a:rPr lang="en-US" sz="1800" dirty="0"/>
              <a:t>, </a:t>
            </a:r>
            <a:r>
              <a:rPr lang="en-US" sz="1800" dirty="0" err="1" smtClean="0"/>
              <a:t>Jatinegara</a:t>
            </a:r>
            <a:r>
              <a:rPr lang="en-US" sz="1800" dirty="0" smtClean="0"/>
              <a:t> Health Clinic</a:t>
            </a:r>
            <a:endParaRPr lang="en-US" sz="1800" b="1" i="1" dirty="0"/>
          </a:p>
          <a:p>
            <a:pPr marL="533400" indent="-457200">
              <a:buFont typeface="+mj-lt"/>
              <a:buAutoNum type="arabicPeriod"/>
            </a:pPr>
            <a:r>
              <a:rPr lang="en-US" sz="1800" b="1" dirty="0"/>
              <a:t>Non Surgical Male </a:t>
            </a:r>
            <a:r>
              <a:rPr lang="en-US" sz="1800" b="1" dirty="0" err="1"/>
              <a:t>Circumsition</a:t>
            </a:r>
            <a:r>
              <a:rPr lang="en-US" sz="1800" b="1" dirty="0"/>
              <a:t> (</a:t>
            </a:r>
            <a:r>
              <a:rPr lang="en-US" sz="1800" b="1" dirty="0" err="1"/>
              <a:t>PrePex</a:t>
            </a:r>
            <a:r>
              <a:rPr lang="en-US" sz="1800" b="1" dirty="0"/>
              <a:t>) in </a:t>
            </a:r>
            <a:r>
              <a:rPr lang="en-US" sz="1800" b="1" dirty="0" smtClean="0"/>
              <a:t>Papua </a:t>
            </a:r>
            <a:r>
              <a:rPr lang="en-US" sz="1800" dirty="0" smtClean="0"/>
              <a:t>- </a:t>
            </a:r>
            <a:r>
              <a:rPr lang="en-US" sz="1800" i="1" dirty="0"/>
              <a:t>Dr. Donald Willem </a:t>
            </a:r>
            <a:r>
              <a:rPr lang="en-US" sz="1800" i="1" dirty="0" err="1"/>
              <a:t>Aronggear</a:t>
            </a:r>
            <a:r>
              <a:rPr lang="en-US" sz="1800" i="1" dirty="0"/>
              <a:t>, </a:t>
            </a:r>
            <a:r>
              <a:rPr lang="en-US" sz="1800" i="1" dirty="0" err="1"/>
              <a:t>SpB</a:t>
            </a:r>
            <a:r>
              <a:rPr lang="en-US" sz="1800" i="1" dirty="0"/>
              <a:t>, FINACS, Deputy Director of </a:t>
            </a:r>
            <a:r>
              <a:rPr lang="en-US" sz="1800" i="1" dirty="0" err="1"/>
              <a:t>Jayapura</a:t>
            </a:r>
            <a:r>
              <a:rPr lang="en-US" sz="1800" i="1" dirty="0"/>
              <a:t> Regional Public Hospital</a:t>
            </a:r>
          </a:p>
          <a:p>
            <a:pPr marL="76200" indent="0">
              <a:buNone/>
            </a:pPr>
            <a:endParaRPr lang="en-US" sz="1800" b="1" i="1" dirty="0"/>
          </a:p>
          <a:p>
            <a:pPr marL="533400" indent="-457200">
              <a:buFont typeface="+mj-lt"/>
              <a:buAutoNum type="arabicPeriod"/>
            </a:pPr>
            <a:endParaRPr lang="en-US" sz="1800" b="1" dirty="0"/>
          </a:p>
        </p:txBody>
      </p:sp>
      <p:pic>
        <p:nvPicPr>
          <p:cNvPr id="7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35646"/>
            <a:ext cx="6696744" cy="1045200"/>
          </a:xfrm>
        </p:spPr>
        <p:txBody>
          <a:bodyPr/>
          <a:lstStyle/>
          <a:p>
            <a:r>
              <a:rPr lang="en-US" dirty="0"/>
              <a:t>Digital Application for Optimizing Key Population Mobile Testing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82250"/>
            <a:ext cx="6406480" cy="687600"/>
          </a:xfrm>
        </p:spPr>
        <p:txBody>
          <a:bodyPr/>
          <a:lstStyle/>
          <a:p>
            <a:r>
              <a:rPr lang="en-US" sz="2400" b="1" i="1" dirty="0" err="1"/>
              <a:t>Dr</a:t>
            </a:r>
            <a:r>
              <a:rPr lang="en-US" sz="2400" b="1" i="1" dirty="0"/>
              <a:t> </a:t>
            </a:r>
            <a:r>
              <a:rPr lang="en-US" sz="2400" b="1" i="1" dirty="0" err="1"/>
              <a:t>Aulia</a:t>
            </a:r>
            <a:r>
              <a:rPr lang="en-US" sz="2400" b="1" i="1" dirty="0"/>
              <a:t> Human</a:t>
            </a:r>
            <a:r>
              <a:rPr lang="en-US" sz="2400" i="1" dirty="0"/>
              <a:t>, LINKAGES, Indonesia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</a:p>
        </p:txBody>
      </p:sp>
      <p:pic>
        <p:nvPicPr>
          <p:cNvPr id="5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17766" r="2313" b="8398"/>
          <a:stretch/>
        </p:blipFill>
        <p:spPr bwMode="auto">
          <a:xfrm>
            <a:off x="107504" y="0"/>
            <a:ext cx="8928992" cy="512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5646"/>
            <a:ext cx="6910536" cy="1045200"/>
          </a:xfrm>
        </p:spPr>
        <p:txBody>
          <a:bodyPr/>
          <a:lstStyle/>
          <a:p>
            <a:r>
              <a:rPr lang="en-US" dirty="0"/>
              <a:t>Empowering Young People to gain Access to Services through m-apps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82250"/>
            <a:ext cx="7702624" cy="687600"/>
          </a:xfrm>
        </p:spPr>
        <p:txBody>
          <a:bodyPr/>
          <a:lstStyle/>
          <a:p>
            <a:r>
              <a:rPr lang="en-US" sz="2400" b="1" i="1" dirty="0" err="1" smtClean="0"/>
              <a:t>Missael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Hotman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Napitupulu</a:t>
            </a:r>
            <a:r>
              <a:rPr lang="en-US" sz="2400" i="1" dirty="0" smtClean="0"/>
              <a:t>, </a:t>
            </a:r>
            <a:r>
              <a:rPr lang="en-US" sz="2400" i="1" dirty="0" err="1"/>
              <a:t>Fokus</a:t>
            </a:r>
            <a:r>
              <a:rPr lang="en-US" sz="2400" i="1" dirty="0"/>
              <a:t> </a:t>
            </a:r>
            <a:r>
              <a:rPr lang="en-US" sz="2400" i="1" dirty="0" err="1"/>
              <a:t>Muda</a:t>
            </a:r>
            <a:r>
              <a:rPr lang="en-US" sz="2400" i="1" dirty="0"/>
              <a:t>, </a:t>
            </a:r>
            <a:r>
              <a:rPr lang="en-US" sz="2400" i="1" dirty="0" smtClean="0"/>
              <a:t>Indonesia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lang="en" dirty="0"/>
          </a:p>
        </p:txBody>
      </p:sp>
      <p:pic>
        <p:nvPicPr>
          <p:cNvPr id="5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/>
          <a:stretch/>
        </p:blipFill>
        <p:spPr bwMode="auto">
          <a:xfrm>
            <a:off x="-36512" y="-20539"/>
            <a:ext cx="9180512" cy="524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63638"/>
            <a:ext cx="7054552" cy="1045200"/>
          </a:xfrm>
        </p:spPr>
        <p:txBody>
          <a:bodyPr/>
          <a:lstStyle/>
          <a:p>
            <a:r>
              <a:rPr lang="en-US" dirty="0"/>
              <a:t>Bringing HIV testing services closer through community-based screening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82250"/>
            <a:ext cx="7558608" cy="687600"/>
          </a:xfrm>
        </p:spPr>
        <p:txBody>
          <a:bodyPr/>
          <a:lstStyle/>
          <a:p>
            <a:r>
              <a:rPr lang="en-US" sz="2400" b="1" i="1" dirty="0" err="1"/>
              <a:t>Tengku</a:t>
            </a:r>
            <a:r>
              <a:rPr lang="en-US" sz="2400" b="1" i="1" dirty="0"/>
              <a:t> Surya </a:t>
            </a:r>
            <a:r>
              <a:rPr lang="en-US" sz="2400" b="1" i="1" dirty="0" err="1"/>
              <a:t>Mihari</a:t>
            </a:r>
            <a:r>
              <a:rPr lang="en-US" sz="2400" i="1" dirty="0"/>
              <a:t>, GWL-INA, Indonesia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</a:p>
        </p:txBody>
      </p:sp>
      <p:pic>
        <p:nvPicPr>
          <p:cNvPr id="5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2" b="1306"/>
          <a:stretch/>
        </p:blipFill>
        <p:spPr bwMode="auto">
          <a:xfrm>
            <a:off x="827584" y="22856"/>
            <a:ext cx="7552307" cy="51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198568" cy="1045200"/>
          </a:xfrm>
        </p:spPr>
        <p:txBody>
          <a:bodyPr/>
          <a:lstStyle/>
          <a:p>
            <a:r>
              <a:rPr lang="en-US" dirty="0"/>
              <a:t>Breaking barriers through new-outreach model for FSW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82250"/>
            <a:ext cx="7918648" cy="687600"/>
          </a:xfrm>
        </p:spPr>
        <p:txBody>
          <a:bodyPr/>
          <a:lstStyle/>
          <a:p>
            <a:r>
              <a:rPr lang="en-US" sz="2400" b="1" i="1" dirty="0" smtClean="0"/>
              <a:t>Liana </a:t>
            </a:r>
            <a:r>
              <a:rPr lang="en-US" sz="2400" b="1" i="1" dirty="0" err="1" smtClean="0"/>
              <a:t>Andriyani</a:t>
            </a:r>
            <a:r>
              <a:rPr lang="en-US" sz="2400" i="1" dirty="0"/>
              <a:t>, OPSI </a:t>
            </a:r>
            <a:r>
              <a:rPr lang="en-US" sz="2400" i="1" dirty="0" smtClean="0"/>
              <a:t>(Indonesia </a:t>
            </a:r>
            <a:r>
              <a:rPr lang="en-US" sz="2400" i="1" dirty="0"/>
              <a:t>Sex Workers </a:t>
            </a:r>
            <a:r>
              <a:rPr lang="en-US" sz="2400" i="1" dirty="0" smtClean="0"/>
              <a:t>Network), Indonesia 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</a:p>
        </p:txBody>
      </p:sp>
      <p:pic>
        <p:nvPicPr>
          <p:cNvPr id="5" name="Picture 2" descr="Y:\COMMS DATABASE\Intl AIDS Conf Amsterdam 2018\images\aids2018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15" y="4286062"/>
            <a:ext cx="1540477" cy="8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01219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4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C000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1023</Words>
  <Application>Microsoft Office PowerPoint</Application>
  <PresentationFormat>On-screen Show (16:9)</PresentationFormat>
  <Paragraphs>117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Dosis</vt:lpstr>
      <vt:lpstr>Source Sans Pro</vt:lpstr>
      <vt:lpstr>Calibri</vt:lpstr>
      <vt:lpstr>Cerimon template</vt:lpstr>
      <vt:lpstr>Innovations to  Fast-Tracking the HIV Response in Indonesia</vt:lpstr>
      <vt:lpstr>LIST OF SPEAKERS </vt:lpstr>
      <vt:lpstr>Digital Application for Optimizing Key Population Mobile Testing </vt:lpstr>
      <vt:lpstr>PowerPoint Presentation</vt:lpstr>
      <vt:lpstr>Empowering Young People to gain Access to Services through m-apps </vt:lpstr>
      <vt:lpstr>PowerPoint Presentation</vt:lpstr>
      <vt:lpstr>Bringing HIV testing services closer through community-based screening </vt:lpstr>
      <vt:lpstr>PowerPoint Presentation</vt:lpstr>
      <vt:lpstr>Breaking barriers through new-outreach model for FSW </vt:lpstr>
      <vt:lpstr>A NEW APPROACH TO HIV PREVENTION</vt:lpstr>
      <vt:lpstr>Partner-Family ART Supporter: Initiative that Paved The Way for Partner Notification Strategy</vt:lpstr>
      <vt:lpstr>Only 50% of those who initiated treatment are currently on treatment in DKI Jakarta Province, including in Puskesmas Jatinegara (March, 2018)</vt:lpstr>
      <vt:lpstr>PowerPoint Presentation</vt:lpstr>
      <vt:lpstr>Non Surgical Male Circumsition (PrePex) in Papua</vt:lpstr>
      <vt:lpstr>PowerPoint Presentation</vt:lpstr>
      <vt:lpstr>Q &amp; A SESSION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UNAIDS</dc:creator>
  <cp:lastModifiedBy>Administrator</cp:lastModifiedBy>
  <cp:revision>47</cp:revision>
  <dcterms:modified xsi:type="dcterms:W3CDTF">2018-07-18T04:26:57Z</dcterms:modified>
</cp:coreProperties>
</file>